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1"/>
  </p:notesMasterIdLst>
  <p:sldIdLst>
    <p:sldId id="257" r:id="rId2"/>
    <p:sldId id="265" r:id="rId3"/>
    <p:sldId id="296" r:id="rId4"/>
    <p:sldId id="354" r:id="rId5"/>
    <p:sldId id="353" r:id="rId6"/>
    <p:sldId id="355" r:id="rId7"/>
    <p:sldId id="356" r:id="rId8"/>
    <p:sldId id="357" r:id="rId9"/>
    <p:sldId id="359" r:id="rId10"/>
    <p:sldId id="360" r:id="rId11"/>
    <p:sldId id="358" r:id="rId12"/>
    <p:sldId id="361" r:id="rId13"/>
    <p:sldId id="362" r:id="rId14"/>
    <p:sldId id="363" r:id="rId15"/>
    <p:sldId id="364" r:id="rId16"/>
    <p:sldId id="365" r:id="rId17"/>
    <p:sldId id="366" r:id="rId18"/>
    <p:sldId id="368" r:id="rId19"/>
    <p:sldId id="369" r:id="rId20"/>
    <p:sldId id="370" r:id="rId21"/>
    <p:sldId id="371" r:id="rId22"/>
    <p:sldId id="372" r:id="rId23"/>
    <p:sldId id="373" r:id="rId24"/>
    <p:sldId id="374" r:id="rId25"/>
    <p:sldId id="375" r:id="rId26"/>
    <p:sldId id="376" r:id="rId27"/>
    <p:sldId id="331" r:id="rId28"/>
    <p:sldId id="332" r:id="rId29"/>
    <p:sldId id="333" r:id="rId30"/>
    <p:sldId id="334" r:id="rId31"/>
    <p:sldId id="335" r:id="rId32"/>
    <p:sldId id="336" r:id="rId33"/>
    <p:sldId id="337" r:id="rId34"/>
    <p:sldId id="338" r:id="rId35"/>
    <p:sldId id="339" r:id="rId36"/>
    <p:sldId id="340" r:id="rId37"/>
    <p:sldId id="341" r:id="rId38"/>
    <p:sldId id="342" r:id="rId39"/>
    <p:sldId id="343" r:id="rId40"/>
    <p:sldId id="344" r:id="rId41"/>
    <p:sldId id="345" r:id="rId42"/>
    <p:sldId id="346" r:id="rId43"/>
    <p:sldId id="347" r:id="rId44"/>
    <p:sldId id="348" r:id="rId45"/>
    <p:sldId id="349" r:id="rId46"/>
    <p:sldId id="350" r:id="rId47"/>
    <p:sldId id="351" r:id="rId48"/>
    <p:sldId id="352" r:id="rId49"/>
    <p:sldId id="377" r:id="rId50"/>
    <p:sldId id="378" r:id="rId51"/>
    <p:sldId id="379" r:id="rId52"/>
    <p:sldId id="380" r:id="rId53"/>
    <p:sldId id="381" r:id="rId54"/>
    <p:sldId id="382" r:id="rId55"/>
    <p:sldId id="383" r:id="rId56"/>
    <p:sldId id="384" r:id="rId57"/>
    <p:sldId id="385" r:id="rId58"/>
    <p:sldId id="388" r:id="rId59"/>
    <p:sldId id="389" r:id="rId60"/>
    <p:sldId id="386" r:id="rId61"/>
    <p:sldId id="387" r:id="rId62"/>
    <p:sldId id="393" r:id="rId63"/>
    <p:sldId id="392" r:id="rId64"/>
    <p:sldId id="391" r:id="rId65"/>
    <p:sldId id="394" r:id="rId66"/>
    <p:sldId id="395" r:id="rId67"/>
    <p:sldId id="396" r:id="rId68"/>
    <p:sldId id="398" r:id="rId69"/>
    <p:sldId id="397" r:id="rId70"/>
  </p:sldIdLst>
  <p:sldSz cx="9144000" cy="5143500" type="screen16x9"/>
  <p:notesSz cx="6858000" cy="9144000"/>
  <p:embeddedFontLst>
    <p:embeddedFont>
      <p:font typeface="Proxima Nova" panose="020B0604020202020204" charset="0"/>
      <p:regular r:id="rId72"/>
      <p:bold r:id="rId73"/>
      <p:italic r:id="rId74"/>
      <p:boldItalic r:id="rId75"/>
    </p:embeddedFont>
    <p:embeddedFont>
      <p:font typeface="Calibri" panose="020F0502020204030204" pitchFamily="34"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7B6D"/>
    <a:srgbClr val="EB25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autoAdjust="0"/>
    <p:restoredTop sz="94660"/>
  </p:normalViewPr>
  <p:slideViewPr>
    <p:cSldViewPr snapToGrid="0">
      <p:cViewPr varScale="1">
        <p:scale>
          <a:sx n="93" d="100"/>
          <a:sy n="93" d="100"/>
        </p:scale>
        <p:origin x="708" y="78"/>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6873703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6c834fc2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b6c834fc2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369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787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851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428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404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1473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685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8189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2361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1228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38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6c834fc2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6c834fc2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103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7033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7947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726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564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089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130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4969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8073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14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5365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3724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3668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4921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6008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8518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0394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49108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4471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4505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4053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117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1315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64107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2362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37018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31716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29743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5033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9176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6195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865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909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2068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78760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21547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8383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1440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9362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7618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72827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1727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991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548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5531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0906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57237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8311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6861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096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50733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1179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0179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1756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067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9906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333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6c834fc2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6c834fc2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8602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9.gif"/><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1.gif"/><Relationship Id="rId5" Type="http://schemas.openxmlformats.org/officeDocument/2006/relationships/image" Target="../media/image8.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2.gif"/><Relationship Id="rId5" Type="http://schemas.openxmlformats.org/officeDocument/2006/relationships/image" Target="../media/image8.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6.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8.png"/><Relationship Id="rId10" Type="http://schemas.openxmlformats.org/officeDocument/2006/relationships/image" Target="../media/image27.png"/><Relationship Id="rId4" Type="http://schemas.openxmlformats.org/officeDocument/2006/relationships/image" Target="../media/image7.png"/><Relationship Id="rId9"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8.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8.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8.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8.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6.png"/><Relationship Id="rId7"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42.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8.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8.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8.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8.pn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6.png"/><Relationship Id="rId7"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0" y="-57626"/>
            <a:ext cx="9143999" cy="5138135"/>
          </a:xfrm>
          <a:prstGeom prst="rect">
            <a:avLst/>
          </a:prstGeom>
          <a:noFill/>
          <a:ln>
            <a:noFill/>
          </a:ln>
        </p:spPr>
      </p:pic>
      <p:pic>
        <p:nvPicPr>
          <p:cNvPr id="61" name="Google Shape;61;p14"/>
          <p:cNvPicPr preferRelativeResize="0"/>
          <p:nvPr/>
        </p:nvPicPr>
        <p:blipFill>
          <a:blip r:embed="rId4">
            <a:alphaModFix/>
          </a:blip>
          <a:stretch>
            <a:fillRect/>
          </a:stretch>
        </p:blipFill>
        <p:spPr>
          <a:xfrm>
            <a:off x="1198063" y="2262163"/>
            <a:ext cx="2486025" cy="619125"/>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THE EFFICIENT ALGORITHM</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4" y="816667"/>
            <a:ext cx="8212950" cy="1015632"/>
          </a:xfrm>
          <a:prstGeom prst="rect">
            <a:avLst/>
          </a:prstGeom>
          <a:noFill/>
          <a:ln>
            <a:noFill/>
          </a:ln>
        </p:spPr>
        <p:txBody>
          <a:bodyPr spcFirstLastPara="1" wrap="square" lIns="91425" tIns="91425" rIns="91425" bIns="91425" anchor="t" anchorCtr="0">
            <a:spAutoFit/>
          </a:bodyPr>
          <a:lstStyle/>
          <a:p>
            <a:pPr algn="just"/>
            <a:r>
              <a:rPr lang="en-US" sz="1800" b="1" dirty="0" smtClean="0">
                <a:solidFill>
                  <a:srgbClr val="666666"/>
                </a:solidFill>
                <a:latin typeface="Proxima Nova"/>
                <a:ea typeface="Proxima Nova"/>
                <a:cs typeface="Proxima Nova"/>
              </a:rPr>
              <a:t>Order of Growth</a:t>
            </a:r>
          </a:p>
          <a:p>
            <a:pPr algn="just"/>
            <a:endParaRPr lang="en-US" sz="1800" b="1" dirty="0">
              <a:solidFill>
                <a:srgbClr val="666666"/>
              </a:solidFill>
              <a:latin typeface="Proxima Nova"/>
              <a:ea typeface="Proxima Nova"/>
              <a:cs typeface="Proxima Nova"/>
            </a:endParaRPr>
          </a:p>
          <a:p>
            <a:pPr algn="just"/>
            <a:endParaRPr lang="en-US" sz="1800" b="1" dirty="0" smtClean="0">
              <a:solidFill>
                <a:srgbClr val="666666"/>
              </a:solidFill>
              <a:latin typeface="Proxima Nova"/>
              <a:ea typeface="Proxima Nova"/>
              <a:cs typeface="Proxima Nova"/>
            </a:endParaRPr>
          </a:p>
        </p:txBody>
      </p:sp>
      <p:pic>
        <p:nvPicPr>
          <p:cNvPr id="3074" name="Picture 2" descr="https://www.cs.odu.edu/~toida/nerzic/content/function/growth_files/summary.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9844" y="802329"/>
            <a:ext cx="4286250" cy="4010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0091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THE EFFICIENT ALGORITHM</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3231624"/>
          </a:xfrm>
          <a:prstGeom prst="rect">
            <a:avLst/>
          </a:prstGeom>
          <a:noFill/>
          <a:ln>
            <a:noFill/>
          </a:ln>
        </p:spPr>
        <p:txBody>
          <a:bodyPr spcFirstLastPara="1" wrap="square" lIns="91425" tIns="91425" rIns="91425" bIns="91425" anchor="t" anchorCtr="0">
            <a:spAutoFit/>
          </a:bodyPr>
          <a:lstStyle/>
          <a:p>
            <a:pPr algn="just"/>
            <a:r>
              <a:rPr lang="en-US" sz="1800" b="1" dirty="0" smtClean="0">
                <a:solidFill>
                  <a:srgbClr val="666666"/>
                </a:solidFill>
                <a:latin typeface="Proxima Nova" panose="020B0604020202020204" charset="0"/>
                <a:ea typeface="Proxima Nova"/>
                <a:cs typeface="Proxima Nova"/>
              </a:rPr>
              <a:t>Arrange </a:t>
            </a:r>
            <a:r>
              <a:rPr lang="en-US" sz="1800" b="1" dirty="0">
                <a:solidFill>
                  <a:srgbClr val="666666"/>
                </a:solidFill>
                <a:latin typeface="Proxima Nova" panose="020B0604020202020204" charset="0"/>
                <a:ea typeface="Proxima Nova"/>
                <a:cs typeface="Proxima Nova"/>
              </a:rPr>
              <a:t>from smallest to largest or in increasing order</a:t>
            </a:r>
          </a:p>
          <a:p>
            <a:pPr marL="285750" indent="-285750" algn="just">
              <a:buFont typeface="Arial" panose="020B0604020202020204" pitchFamily="34" charset="0"/>
              <a:buChar char="•"/>
            </a:pPr>
            <a:endParaRPr lang="en-US" sz="1800" b="1" dirty="0">
              <a:solidFill>
                <a:srgbClr val="666666"/>
              </a:solidFill>
              <a:latin typeface="Proxima Nova" panose="020B0604020202020204" charset="0"/>
              <a:ea typeface="Proxima Nova"/>
              <a:cs typeface="Proxima Nova"/>
            </a:endParaRPr>
          </a:p>
          <a:p>
            <a:r>
              <a:rPr lang="en-US" sz="1800" dirty="0" smtClean="0">
                <a:solidFill>
                  <a:schemeClr val="tx1"/>
                </a:solidFill>
                <a:latin typeface="Proxima Nova" panose="020B0604020202020204" charset="0"/>
              </a:rPr>
              <a:t>1)    2</a:t>
            </a:r>
            <a:r>
              <a:rPr lang="en-US" sz="1800" baseline="30000" dirty="0" smtClean="0">
                <a:solidFill>
                  <a:schemeClr val="tx1"/>
                </a:solidFill>
                <a:latin typeface="Proxima Nova" panose="020B0604020202020204" charset="0"/>
              </a:rPr>
              <a:t>n</a:t>
            </a:r>
            <a:r>
              <a:rPr lang="en-US" sz="1800" dirty="0">
                <a:solidFill>
                  <a:schemeClr val="tx1"/>
                </a:solidFill>
                <a:latin typeface="Proxima Nova" panose="020B0604020202020204" charset="0"/>
              </a:rPr>
              <a:t>, </a:t>
            </a:r>
            <a:r>
              <a:rPr lang="en-US" sz="1800" dirty="0" err="1">
                <a:solidFill>
                  <a:schemeClr val="tx1"/>
                </a:solidFill>
                <a:latin typeface="Proxima Nova" panose="020B0604020202020204" charset="0"/>
              </a:rPr>
              <a:t>nlogn</a:t>
            </a:r>
            <a:r>
              <a:rPr lang="en-US" sz="1800" dirty="0">
                <a:solidFill>
                  <a:schemeClr val="tx1"/>
                </a:solidFill>
                <a:latin typeface="Proxima Nova" panose="020B0604020202020204" charset="0"/>
              </a:rPr>
              <a:t>, n</a:t>
            </a:r>
            <a:r>
              <a:rPr lang="en-US" sz="1800" baseline="30000" dirty="0">
                <a:solidFill>
                  <a:schemeClr val="tx1"/>
                </a:solidFill>
                <a:latin typeface="Proxima Nova" panose="020B0604020202020204" charset="0"/>
              </a:rPr>
              <a:t>2</a:t>
            </a:r>
            <a:r>
              <a:rPr lang="en-US" sz="1800" dirty="0">
                <a:solidFill>
                  <a:schemeClr val="tx1"/>
                </a:solidFill>
                <a:latin typeface="Proxima Nova" panose="020B0604020202020204" charset="0"/>
              </a:rPr>
              <a:t> ,1, n, </a:t>
            </a:r>
            <a:r>
              <a:rPr lang="en-US" sz="1800" dirty="0" err="1">
                <a:solidFill>
                  <a:schemeClr val="tx1"/>
                </a:solidFill>
                <a:latin typeface="Proxima Nova" panose="020B0604020202020204" charset="0"/>
              </a:rPr>
              <a:t>logn</a:t>
            </a:r>
            <a:r>
              <a:rPr lang="en-US" sz="1800" dirty="0">
                <a:solidFill>
                  <a:schemeClr val="tx1"/>
                </a:solidFill>
                <a:latin typeface="Proxima Nova" panose="020B0604020202020204" charset="0"/>
              </a:rPr>
              <a:t>, n!, </a:t>
            </a:r>
            <a:r>
              <a:rPr lang="en-US" sz="1800" dirty="0" smtClean="0">
                <a:solidFill>
                  <a:schemeClr val="tx1"/>
                </a:solidFill>
                <a:latin typeface="Proxima Nova" panose="020B0604020202020204" charset="0"/>
              </a:rPr>
              <a:t>n</a:t>
            </a:r>
            <a:r>
              <a:rPr lang="en-US" sz="1800" baseline="30000" dirty="0" smtClean="0">
                <a:solidFill>
                  <a:schemeClr val="tx1"/>
                </a:solidFill>
                <a:latin typeface="Proxima Nova" panose="020B0604020202020204" charset="0"/>
              </a:rPr>
              <a:t>3 </a:t>
            </a:r>
          </a:p>
          <a:p>
            <a:r>
              <a:rPr lang="en-US" sz="1800" dirty="0">
                <a:solidFill>
                  <a:schemeClr val="tx1"/>
                </a:solidFill>
                <a:latin typeface="Proxima Nova" panose="020B0604020202020204" charset="0"/>
              </a:rPr>
              <a:t> </a:t>
            </a:r>
            <a:r>
              <a:rPr lang="en-US" sz="1800" dirty="0" smtClean="0">
                <a:solidFill>
                  <a:schemeClr val="tx1"/>
                </a:solidFill>
                <a:latin typeface="Proxima Nova" panose="020B0604020202020204" charset="0"/>
              </a:rPr>
              <a:t>      1, </a:t>
            </a:r>
            <a:r>
              <a:rPr lang="en-US" sz="1800" dirty="0" err="1">
                <a:solidFill>
                  <a:schemeClr val="tx1"/>
                </a:solidFill>
                <a:latin typeface="Proxima Nova" panose="020B0604020202020204" charset="0"/>
              </a:rPr>
              <a:t>logn</a:t>
            </a:r>
            <a:r>
              <a:rPr lang="en-US" sz="1800" dirty="0" smtClean="0">
                <a:solidFill>
                  <a:schemeClr val="tx1"/>
                </a:solidFill>
                <a:latin typeface="Proxima Nova" panose="020B0604020202020204" charset="0"/>
              </a:rPr>
              <a:t>, n, </a:t>
            </a:r>
            <a:r>
              <a:rPr lang="en-US" sz="1800" dirty="0" err="1" smtClean="0">
                <a:solidFill>
                  <a:schemeClr val="tx1"/>
                </a:solidFill>
                <a:latin typeface="Proxima Nova" panose="020B0604020202020204" charset="0"/>
              </a:rPr>
              <a:t>nlogn</a:t>
            </a:r>
            <a:r>
              <a:rPr lang="en-US" sz="1800" dirty="0">
                <a:solidFill>
                  <a:schemeClr val="tx1"/>
                </a:solidFill>
                <a:latin typeface="Proxima Nova" panose="020B0604020202020204" charset="0"/>
              </a:rPr>
              <a:t>, n</a:t>
            </a:r>
            <a:r>
              <a:rPr lang="en-US" sz="1800" baseline="30000" dirty="0">
                <a:solidFill>
                  <a:schemeClr val="tx1"/>
                </a:solidFill>
                <a:latin typeface="Proxima Nova" panose="020B0604020202020204" charset="0"/>
              </a:rPr>
              <a:t>2</a:t>
            </a:r>
            <a:r>
              <a:rPr lang="en-US" sz="1800" dirty="0">
                <a:solidFill>
                  <a:schemeClr val="tx1"/>
                </a:solidFill>
                <a:latin typeface="Proxima Nova" panose="020B0604020202020204" charset="0"/>
              </a:rPr>
              <a:t> , n</a:t>
            </a:r>
            <a:r>
              <a:rPr lang="en-US" sz="1800" baseline="30000" dirty="0">
                <a:solidFill>
                  <a:schemeClr val="tx1"/>
                </a:solidFill>
                <a:latin typeface="Proxima Nova" panose="020B0604020202020204" charset="0"/>
              </a:rPr>
              <a:t>3</a:t>
            </a:r>
            <a:r>
              <a:rPr lang="en-US" sz="1800" dirty="0">
                <a:solidFill>
                  <a:schemeClr val="tx1"/>
                </a:solidFill>
                <a:latin typeface="Proxima Nova" panose="020B0604020202020204" charset="0"/>
              </a:rPr>
              <a:t> , 2</a:t>
            </a:r>
            <a:r>
              <a:rPr lang="en-US" sz="1800" baseline="30000" dirty="0">
                <a:solidFill>
                  <a:schemeClr val="tx1"/>
                </a:solidFill>
                <a:latin typeface="Proxima Nova" panose="020B0604020202020204" charset="0"/>
              </a:rPr>
              <a:t>n</a:t>
            </a:r>
            <a:r>
              <a:rPr lang="en-US" sz="1800" dirty="0">
                <a:solidFill>
                  <a:schemeClr val="tx1"/>
                </a:solidFill>
                <a:latin typeface="Proxima Nova" panose="020B0604020202020204" charset="0"/>
              </a:rPr>
              <a:t> ,n</a:t>
            </a:r>
            <a:r>
              <a:rPr lang="en-US" sz="1800" dirty="0" smtClean="0">
                <a:solidFill>
                  <a:schemeClr val="tx1"/>
                </a:solidFill>
                <a:latin typeface="Proxima Nova" panose="020B0604020202020204" charset="0"/>
              </a:rPr>
              <a:t>!</a:t>
            </a:r>
          </a:p>
          <a:p>
            <a:r>
              <a:rPr lang="en-US" sz="1800" dirty="0" smtClean="0">
                <a:solidFill>
                  <a:schemeClr val="tx1"/>
                </a:solidFill>
                <a:latin typeface="Proxima Nova" panose="020B0604020202020204" charset="0"/>
              </a:rPr>
              <a:t>2)    </a:t>
            </a:r>
            <a:r>
              <a:rPr lang="en-US" sz="1800" dirty="0" err="1" smtClean="0">
                <a:solidFill>
                  <a:schemeClr val="tx1"/>
                </a:solidFill>
                <a:latin typeface="Proxima Nova" panose="020B0604020202020204" charset="0"/>
              </a:rPr>
              <a:t>nlogn</a:t>
            </a:r>
            <a:r>
              <a:rPr lang="en-US" sz="1800" dirty="0">
                <a:solidFill>
                  <a:schemeClr val="tx1"/>
                </a:solidFill>
                <a:latin typeface="Proxima Nova" panose="020B0604020202020204" charset="0"/>
              </a:rPr>
              <a:t>, n+n</a:t>
            </a:r>
            <a:r>
              <a:rPr lang="en-US" sz="1800" baseline="30000" dirty="0">
                <a:solidFill>
                  <a:schemeClr val="tx1"/>
                </a:solidFill>
                <a:latin typeface="Proxima Nova" panose="020B0604020202020204" charset="0"/>
              </a:rPr>
              <a:t>2</a:t>
            </a:r>
            <a:r>
              <a:rPr lang="en-US" sz="1800" dirty="0">
                <a:solidFill>
                  <a:schemeClr val="tx1"/>
                </a:solidFill>
                <a:latin typeface="Proxima Nova" panose="020B0604020202020204" charset="0"/>
              </a:rPr>
              <a:t>+n</a:t>
            </a:r>
            <a:r>
              <a:rPr lang="en-US" sz="1800" baseline="30000" dirty="0">
                <a:solidFill>
                  <a:schemeClr val="tx1"/>
                </a:solidFill>
                <a:latin typeface="Proxima Nova" panose="020B0604020202020204" charset="0"/>
              </a:rPr>
              <a:t>3</a:t>
            </a:r>
            <a:r>
              <a:rPr lang="en-US" sz="1800" dirty="0">
                <a:solidFill>
                  <a:schemeClr val="tx1"/>
                </a:solidFill>
                <a:latin typeface="Proxima Nova" panose="020B0604020202020204" charset="0"/>
              </a:rPr>
              <a:t>, 2</a:t>
            </a:r>
            <a:r>
              <a:rPr lang="en-US" sz="1800" baseline="30000" dirty="0">
                <a:solidFill>
                  <a:schemeClr val="tx1"/>
                </a:solidFill>
                <a:latin typeface="Proxima Nova" panose="020B0604020202020204" charset="0"/>
              </a:rPr>
              <a:t>n</a:t>
            </a:r>
            <a:r>
              <a:rPr lang="en-US" sz="1800" dirty="0">
                <a:solidFill>
                  <a:schemeClr val="tx1"/>
                </a:solidFill>
                <a:latin typeface="Proxima Nova" panose="020B0604020202020204" charset="0"/>
              </a:rPr>
              <a:t>, </a:t>
            </a:r>
            <a:r>
              <a:rPr lang="en-US" sz="1800" dirty="0" err="1">
                <a:solidFill>
                  <a:schemeClr val="tx1"/>
                </a:solidFill>
                <a:latin typeface="Proxima Nova" panose="020B0604020202020204" charset="0"/>
              </a:rPr>
              <a:t>sqrt</a:t>
            </a:r>
            <a:r>
              <a:rPr lang="en-US" sz="1800" dirty="0">
                <a:solidFill>
                  <a:schemeClr val="tx1"/>
                </a:solidFill>
                <a:latin typeface="Proxima Nova" panose="020B0604020202020204" charset="0"/>
              </a:rPr>
              <a:t>(n</a:t>
            </a:r>
            <a:r>
              <a:rPr lang="en-US" sz="1800" dirty="0" smtClean="0">
                <a:solidFill>
                  <a:schemeClr val="tx1"/>
                </a:solidFill>
                <a:latin typeface="Proxima Nova" panose="020B0604020202020204" charset="0"/>
              </a:rPr>
              <a:t>)</a:t>
            </a:r>
          </a:p>
          <a:p>
            <a:r>
              <a:rPr lang="en-US" sz="1800" dirty="0" smtClean="0">
                <a:solidFill>
                  <a:schemeClr val="tx1"/>
                </a:solidFill>
                <a:latin typeface="Proxima Nova" panose="020B0604020202020204" charset="0"/>
              </a:rPr>
              <a:t>       </a:t>
            </a:r>
            <a:r>
              <a:rPr lang="en-US" sz="1800" dirty="0" err="1" smtClean="0">
                <a:solidFill>
                  <a:schemeClr val="tx1"/>
                </a:solidFill>
                <a:latin typeface="Proxima Nova" panose="020B0604020202020204" charset="0"/>
              </a:rPr>
              <a:t>Sqrt</a:t>
            </a:r>
            <a:r>
              <a:rPr lang="en-US" sz="1800" dirty="0" smtClean="0">
                <a:solidFill>
                  <a:schemeClr val="tx1"/>
                </a:solidFill>
                <a:latin typeface="Proxima Nova" panose="020B0604020202020204" charset="0"/>
              </a:rPr>
              <a:t>(n</a:t>
            </a:r>
            <a:r>
              <a:rPr lang="en-US" sz="1800" dirty="0">
                <a:solidFill>
                  <a:schemeClr val="tx1"/>
                </a:solidFill>
                <a:latin typeface="Proxima Nova" panose="020B0604020202020204" charset="0"/>
              </a:rPr>
              <a:t>), </a:t>
            </a:r>
            <a:r>
              <a:rPr lang="en-US" sz="1800" dirty="0" err="1">
                <a:solidFill>
                  <a:schemeClr val="tx1"/>
                </a:solidFill>
                <a:latin typeface="Proxima Nova" panose="020B0604020202020204" charset="0"/>
              </a:rPr>
              <a:t>nlogn</a:t>
            </a:r>
            <a:r>
              <a:rPr lang="en-US" sz="1800" dirty="0">
                <a:solidFill>
                  <a:schemeClr val="tx1"/>
                </a:solidFill>
                <a:latin typeface="Proxima Nova" panose="020B0604020202020204" charset="0"/>
              </a:rPr>
              <a:t>,  n+n</a:t>
            </a:r>
            <a:r>
              <a:rPr lang="en-US" sz="1800" baseline="30000" dirty="0">
                <a:solidFill>
                  <a:schemeClr val="tx1"/>
                </a:solidFill>
                <a:latin typeface="Proxima Nova" panose="020B0604020202020204" charset="0"/>
              </a:rPr>
              <a:t>2</a:t>
            </a:r>
            <a:r>
              <a:rPr lang="en-US" sz="1800" dirty="0">
                <a:solidFill>
                  <a:schemeClr val="tx1"/>
                </a:solidFill>
                <a:latin typeface="Proxima Nova" panose="020B0604020202020204" charset="0"/>
              </a:rPr>
              <a:t>+n</a:t>
            </a:r>
            <a:r>
              <a:rPr lang="en-US" sz="1800" baseline="30000" dirty="0">
                <a:solidFill>
                  <a:schemeClr val="tx1"/>
                </a:solidFill>
                <a:latin typeface="Proxima Nova" panose="020B0604020202020204" charset="0"/>
              </a:rPr>
              <a:t>3</a:t>
            </a:r>
            <a:r>
              <a:rPr lang="en-US" sz="1800" dirty="0">
                <a:solidFill>
                  <a:schemeClr val="tx1"/>
                </a:solidFill>
                <a:latin typeface="Proxima Nova" panose="020B0604020202020204" charset="0"/>
              </a:rPr>
              <a:t>, </a:t>
            </a:r>
            <a:r>
              <a:rPr lang="en-US" sz="1800" dirty="0" smtClean="0">
                <a:solidFill>
                  <a:schemeClr val="tx1"/>
                </a:solidFill>
                <a:latin typeface="Proxima Nova" panose="020B0604020202020204" charset="0"/>
              </a:rPr>
              <a:t>2</a:t>
            </a:r>
            <a:r>
              <a:rPr lang="en-US" sz="1800" baseline="30000" dirty="0" smtClean="0">
                <a:solidFill>
                  <a:schemeClr val="tx1"/>
                </a:solidFill>
                <a:latin typeface="Proxima Nova" panose="020B0604020202020204" charset="0"/>
              </a:rPr>
              <a:t>n</a:t>
            </a:r>
          </a:p>
          <a:p>
            <a:r>
              <a:rPr lang="en-US" sz="1800" dirty="0" smtClean="0">
                <a:solidFill>
                  <a:schemeClr val="tx1"/>
                </a:solidFill>
                <a:latin typeface="Proxima Nova" panose="020B0604020202020204" charset="0"/>
              </a:rPr>
              <a:t>3)    n</a:t>
            </a:r>
            <a:r>
              <a:rPr lang="en-US" sz="1800" baseline="30000" dirty="0" smtClean="0">
                <a:solidFill>
                  <a:schemeClr val="tx1"/>
                </a:solidFill>
                <a:latin typeface="Proxima Nova" panose="020B0604020202020204" charset="0"/>
              </a:rPr>
              <a:t>2</a:t>
            </a:r>
            <a:r>
              <a:rPr lang="en-US" sz="1800" dirty="0">
                <a:solidFill>
                  <a:schemeClr val="tx1"/>
                </a:solidFill>
                <a:latin typeface="Proxima Nova" panose="020B0604020202020204" charset="0"/>
              </a:rPr>
              <a:t>, 2</a:t>
            </a:r>
            <a:r>
              <a:rPr lang="en-US" sz="1800" baseline="30000" dirty="0">
                <a:solidFill>
                  <a:schemeClr val="tx1"/>
                </a:solidFill>
                <a:latin typeface="Proxima Nova" panose="020B0604020202020204" charset="0"/>
              </a:rPr>
              <a:t>n</a:t>
            </a:r>
            <a:r>
              <a:rPr lang="en-US" sz="1800" dirty="0">
                <a:solidFill>
                  <a:schemeClr val="tx1"/>
                </a:solidFill>
                <a:latin typeface="Proxima Nova" panose="020B0604020202020204" charset="0"/>
              </a:rPr>
              <a:t>, </a:t>
            </a:r>
            <a:r>
              <a:rPr lang="en-US" sz="1800" dirty="0" err="1" smtClean="0">
                <a:solidFill>
                  <a:schemeClr val="tx1"/>
                </a:solidFill>
                <a:latin typeface="Proxima Nova" panose="020B0604020202020204" charset="0"/>
              </a:rPr>
              <a:t>nlogn</a:t>
            </a:r>
            <a:r>
              <a:rPr lang="en-US" sz="1800" dirty="0">
                <a:solidFill>
                  <a:schemeClr val="tx1"/>
                </a:solidFill>
                <a:latin typeface="Proxima Nova" panose="020B0604020202020204" charset="0"/>
              </a:rPr>
              <a:t>, </a:t>
            </a:r>
            <a:r>
              <a:rPr lang="en-US" sz="1800" dirty="0" err="1">
                <a:solidFill>
                  <a:schemeClr val="tx1"/>
                </a:solidFill>
                <a:latin typeface="Proxima Nova" panose="020B0604020202020204" charset="0"/>
              </a:rPr>
              <a:t>logn</a:t>
            </a:r>
            <a:r>
              <a:rPr lang="en-US" sz="1800" dirty="0">
                <a:solidFill>
                  <a:schemeClr val="tx1"/>
                </a:solidFill>
                <a:latin typeface="Proxima Nova" panose="020B0604020202020204" charset="0"/>
              </a:rPr>
              <a:t>, </a:t>
            </a:r>
            <a:r>
              <a:rPr lang="en-US" sz="1800" dirty="0" smtClean="0">
                <a:solidFill>
                  <a:schemeClr val="tx1"/>
                </a:solidFill>
                <a:latin typeface="Proxima Nova" panose="020B0604020202020204" charset="0"/>
              </a:rPr>
              <a:t>n</a:t>
            </a:r>
            <a:r>
              <a:rPr lang="en-US" sz="1800" baseline="30000" dirty="0" smtClean="0">
                <a:solidFill>
                  <a:schemeClr val="tx1"/>
                </a:solidFill>
                <a:latin typeface="Proxima Nova" panose="020B0604020202020204" charset="0"/>
              </a:rPr>
              <a:t>3</a:t>
            </a:r>
            <a:endParaRPr lang="en-US" sz="1800" dirty="0" smtClean="0">
              <a:solidFill>
                <a:schemeClr val="tx1"/>
              </a:solidFill>
              <a:latin typeface="Proxima Nova" panose="020B0604020202020204" charset="0"/>
            </a:endParaRPr>
          </a:p>
          <a:p>
            <a:pPr lvl="2"/>
            <a:r>
              <a:rPr lang="en-US" sz="1800" dirty="0" smtClean="0">
                <a:solidFill>
                  <a:schemeClr val="tx1"/>
                </a:solidFill>
                <a:latin typeface="Proxima Nova" panose="020B0604020202020204" charset="0"/>
              </a:rPr>
              <a:t>       </a:t>
            </a:r>
            <a:r>
              <a:rPr lang="en-US" sz="1800" dirty="0" err="1" smtClean="0">
                <a:solidFill>
                  <a:schemeClr val="tx1"/>
                </a:solidFill>
                <a:latin typeface="Proxima Nova" panose="020B0604020202020204" charset="0"/>
              </a:rPr>
              <a:t>logn</a:t>
            </a:r>
            <a:r>
              <a:rPr lang="en-US" sz="1800" dirty="0">
                <a:solidFill>
                  <a:schemeClr val="tx1"/>
                </a:solidFill>
                <a:latin typeface="Proxima Nova" panose="020B0604020202020204" charset="0"/>
              </a:rPr>
              <a:t>, </a:t>
            </a:r>
            <a:r>
              <a:rPr lang="en-US" sz="1800" dirty="0" err="1">
                <a:solidFill>
                  <a:schemeClr val="tx1"/>
                </a:solidFill>
                <a:latin typeface="Proxima Nova" panose="020B0604020202020204" charset="0"/>
              </a:rPr>
              <a:t>nlogn</a:t>
            </a:r>
            <a:r>
              <a:rPr lang="en-US" sz="1800" dirty="0">
                <a:solidFill>
                  <a:schemeClr val="tx1"/>
                </a:solidFill>
                <a:latin typeface="Proxima Nova" panose="020B0604020202020204" charset="0"/>
              </a:rPr>
              <a:t>, n</a:t>
            </a:r>
            <a:r>
              <a:rPr lang="en-US" sz="1800" baseline="30000" dirty="0">
                <a:solidFill>
                  <a:schemeClr val="tx1"/>
                </a:solidFill>
                <a:latin typeface="Proxima Nova" panose="020B0604020202020204" charset="0"/>
              </a:rPr>
              <a:t>2</a:t>
            </a:r>
            <a:r>
              <a:rPr lang="en-US" sz="1800" dirty="0">
                <a:solidFill>
                  <a:schemeClr val="tx1"/>
                </a:solidFill>
                <a:latin typeface="Proxima Nova" panose="020B0604020202020204" charset="0"/>
              </a:rPr>
              <a:t>, </a:t>
            </a:r>
            <a:r>
              <a:rPr lang="en-US" sz="1800" dirty="0" smtClean="0">
                <a:solidFill>
                  <a:schemeClr val="tx1"/>
                </a:solidFill>
                <a:latin typeface="Proxima Nova" panose="020B0604020202020204" charset="0"/>
              </a:rPr>
              <a:t>n</a:t>
            </a:r>
            <a:r>
              <a:rPr lang="en-US" sz="1800" baseline="30000" dirty="0" smtClean="0">
                <a:solidFill>
                  <a:schemeClr val="tx1"/>
                </a:solidFill>
                <a:latin typeface="Proxima Nova" panose="020B0604020202020204" charset="0"/>
              </a:rPr>
              <a:t>3</a:t>
            </a:r>
            <a:r>
              <a:rPr lang="en-US" sz="1800" dirty="0" smtClean="0">
                <a:solidFill>
                  <a:schemeClr val="tx1"/>
                </a:solidFill>
                <a:latin typeface="Proxima Nova" panose="020B0604020202020204" charset="0"/>
              </a:rPr>
              <a:t>,2</a:t>
            </a:r>
            <a:r>
              <a:rPr lang="en-US" sz="1800" baseline="30000" dirty="0" smtClean="0">
                <a:solidFill>
                  <a:schemeClr val="tx1"/>
                </a:solidFill>
                <a:latin typeface="Proxima Nova" panose="020B0604020202020204" charset="0"/>
              </a:rPr>
              <a:t>n</a:t>
            </a:r>
            <a:endParaRPr lang="en-US" sz="1800" baseline="30000" dirty="0">
              <a:solidFill>
                <a:schemeClr val="tx1"/>
              </a:solidFill>
              <a:latin typeface="Proxima Nova" panose="020B0604020202020204" charset="0"/>
            </a:endParaRPr>
          </a:p>
          <a:p>
            <a:pPr marL="342900" indent="-342900">
              <a:buAutoNum type="arabicParenR" startAt="4"/>
            </a:pPr>
            <a:r>
              <a:rPr lang="en-US" sz="1800" dirty="0" smtClean="0">
                <a:solidFill>
                  <a:schemeClr val="tx1"/>
                </a:solidFill>
                <a:latin typeface="Proxima Nova" panose="020B0604020202020204" charset="0"/>
              </a:rPr>
              <a:t>n</a:t>
            </a:r>
            <a:r>
              <a:rPr lang="en-US" sz="1800" dirty="0">
                <a:solidFill>
                  <a:schemeClr val="tx1"/>
                </a:solidFill>
                <a:latin typeface="Proxima Nova" panose="020B0604020202020204" charset="0"/>
              </a:rPr>
              <a:t>!, 2</a:t>
            </a:r>
            <a:r>
              <a:rPr lang="en-US" sz="1800" baseline="30000" dirty="0">
                <a:solidFill>
                  <a:schemeClr val="tx1"/>
                </a:solidFill>
                <a:latin typeface="Proxima Nova" panose="020B0604020202020204" charset="0"/>
              </a:rPr>
              <a:t>n</a:t>
            </a:r>
            <a:r>
              <a:rPr lang="en-US" sz="1800" dirty="0">
                <a:solidFill>
                  <a:schemeClr val="tx1"/>
                </a:solidFill>
                <a:latin typeface="Proxima Nova" panose="020B0604020202020204" charset="0"/>
              </a:rPr>
              <a:t>, (n+1)!,2</a:t>
            </a:r>
            <a:r>
              <a:rPr lang="en-US" sz="1800" baseline="30000" dirty="0">
                <a:solidFill>
                  <a:schemeClr val="tx1"/>
                </a:solidFill>
                <a:latin typeface="Proxima Nova" panose="020B0604020202020204" charset="0"/>
              </a:rPr>
              <a:t>2n</a:t>
            </a:r>
            <a:r>
              <a:rPr lang="en-US" sz="1800" dirty="0">
                <a:solidFill>
                  <a:schemeClr val="tx1"/>
                </a:solidFill>
                <a:latin typeface="Proxima Nova" panose="020B0604020202020204" charset="0"/>
              </a:rPr>
              <a:t>, </a:t>
            </a:r>
            <a:r>
              <a:rPr lang="en-US" sz="1800" dirty="0" err="1">
                <a:solidFill>
                  <a:schemeClr val="tx1"/>
                </a:solidFill>
                <a:latin typeface="Proxima Nova" panose="020B0604020202020204" charset="0"/>
              </a:rPr>
              <a:t>n</a:t>
            </a:r>
            <a:r>
              <a:rPr lang="en-US" sz="1800" baseline="30000" dirty="0" err="1">
                <a:solidFill>
                  <a:schemeClr val="tx1"/>
                </a:solidFill>
                <a:latin typeface="Proxima Nova" panose="020B0604020202020204" charset="0"/>
              </a:rPr>
              <a:t>n</a:t>
            </a:r>
            <a:r>
              <a:rPr lang="en-US" sz="1800" dirty="0">
                <a:solidFill>
                  <a:schemeClr val="tx1"/>
                </a:solidFill>
                <a:latin typeface="Proxima Nova" panose="020B0604020202020204" charset="0"/>
              </a:rPr>
              <a:t>, </a:t>
            </a:r>
            <a:r>
              <a:rPr lang="en-US" sz="1800" dirty="0" err="1" smtClean="0">
                <a:solidFill>
                  <a:schemeClr val="tx1"/>
                </a:solidFill>
                <a:latin typeface="Proxima Nova" panose="020B0604020202020204" charset="0"/>
              </a:rPr>
              <a:t>n</a:t>
            </a:r>
            <a:r>
              <a:rPr lang="en-US" sz="1800" baseline="30000" dirty="0" err="1" smtClean="0">
                <a:solidFill>
                  <a:schemeClr val="tx1"/>
                </a:solidFill>
                <a:latin typeface="Proxima Nova" panose="020B0604020202020204" charset="0"/>
              </a:rPr>
              <a:t>logn</a:t>
            </a:r>
            <a:r>
              <a:rPr lang="en-US" sz="1800" dirty="0" smtClean="0">
                <a:solidFill>
                  <a:schemeClr val="tx1"/>
                </a:solidFill>
                <a:latin typeface="Proxima Nova" panose="020B0604020202020204" charset="0"/>
              </a:rPr>
              <a:t> </a:t>
            </a:r>
          </a:p>
          <a:p>
            <a:r>
              <a:rPr lang="en-US" sz="1800" dirty="0" smtClean="0">
                <a:solidFill>
                  <a:schemeClr val="tx1"/>
                </a:solidFill>
                <a:latin typeface="Proxima Nova" panose="020B0604020202020204" charset="0"/>
              </a:rPr>
              <a:t>      </a:t>
            </a:r>
            <a:r>
              <a:rPr lang="en-US" sz="1800" dirty="0" err="1" smtClean="0">
                <a:solidFill>
                  <a:schemeClr val="tx1"/>
                </a:solidFill>
                <a:latin typeface="Proxima Nova" panose="020B0604020202020204" charset="0"/>
              </a:rPr>
              <a:t>n</a:t>
            </a:r>
            <a:r>
              <a:rPr lang="en-US" sz="1800" baseline="30000" dirty="0" err="1" smtClean="0">
                <a:solidFill>
                  <a:schemeClr val="tx1"/>
                </a:solidFill>
                <a:latin typeface="Proxima Nova" panose="020B0604020202020204" charset="0"/>
              </a:rPr>
              <a:t>logn</a:t>
            </a:r>
            <a:r>
              <a:rPr lang="en-US" sz="1800" dirty="0" smtClean="0">
                <a:solidFill>
                  <a:schemeClr val="tx1"/>
                </a:solidFill>
                <a:latin typeface="Proxima Nova" panose="020B0604020202020204" charset="0"/>
              </a:rPr>
              <a:t> </a:t>
            </a:r>
            <a:r>
              <a:rPr lang="en-US" sz="1800" dirty="0">
                <a:solidFill>
                  <a:schemeClr val="tx1"/>
                </a:solidFill>
                <a:latin typeface="Proxima Nova" panose="020B0604020202020204" charset="0"/>
              </a:rPr>
              <a:t>, 2</a:t>
            </a:r>
            <a:r>
              <a:rPr lang="en-US" sz="1800" baseline="30000" dirty="0">
                <a:solidFill>
                  <a:schemeClr val="tx1"/>
                </a:solidFill>
                <a:latin typeface="Proxima Nova" panose="020B0604020202020204" charset="0"/>
              </a:rPr>
              <a:t>n</a:t>
            </a:r>
            <a:r>
              <a:rPr lang="en-US" sz="1800" dirty="0">
                <a:solidFill>
                  <a:schemeClr val="tx1"/>
                </a:solidFill>
                <a:latin typeface="Proxima Nova" panose="020B0604020202020204" charset="0"/>
              </a:rPr>
              <a:t> , n!, (n+1)!, 2</a:t>
            </a:r>
            <a:r>
              <a:rPr lang="en-US" sz="1800" baseline="30000" dirty="0">
                <a:solidFill>
                  <a:schemeClr val="tx1"/>
                </a:solidFill>
                <a:latin typeface="Proxima Nova" panose="020B0604020202020204" charset="0"/>
              </a:rPr>
              <a:t>2n</a:t>
            </a:r>
            <a:r>
              <a:rPr lang="en-US" sz="1800" dirty="0">
                <a:solidFill>
                  <a:schemeClr val="tx1"/>
                </a:solidFill>
                <a:latin typeface="Proxima Nova" panose="020B0604020202020204" charset="0"/>
              </a:rPr>
              <a:t>, </a:t>
            </a:r>
            <a:r>
              <a:rPr lang="en-US" sz="1800" dirty="0" err="1" smtClean="0">
                <a:solidFill>
                  <a:schemeClr val="tx1"/>
                </a:solidFill>
                <a:latin typeface="Proxima Nova" panose="020B0604020202020204" charset="0"/>
              </a:rPr>
              <a:t>n</a:t>
            </a:r>
            <a:r>
              <a:rPr lang="en-US" sz="1800" baseline="30000" dirty="0" err="1" smtClean="0">
                <a:solidFill>
                  <a:schemeClr val="tx1"/>
                </a:solidFill>
                <a:latin typeface="Proxima Nova" panose="020B0604020202020204" charset="0"/>
              </a:rPr>
              <a:t>n</a:t>
            </a:r>
            <a:endParaRPr lang="en-US" sz="1800" dirty="0">
              <a:solidFill>
                <a:srgbClr val="666666"/>
              </a:solidFill>
              <a:latin typeface="Proxima Nova" panose="020B0604020202020204" charset="0"/>
              <a:ea typeface="Proxima Nova"/>
              <a:cs typeface="Proxima Nova"/>
            </a:endParaRPr>
          </a:p>
          <a:p>
            <a:pPr algn="just"/>
            <a:endParaRPr lang="en-US" altLang="en-US" sz="1800" dirty="0">
              <a:solidFill>
                <a:srgbClr val="666666"/>
              </a:solidFill>
              <a:latin typeface="Proxima Nova" panose="020B0604020202020204" charset="0"/>
              <a:ea typeface="Proxima Nova"/>
              <a:cs typeface="Proxima Nova"/>
            </a:endParaRPr>
          </a:p>
        </p:txBody>
      </p:sp>
    </p:spTree>
    <p:extLst>
      <p:ext uri="{BB962C8B-B14F-4D97-AF65-F5344CB8AC3E}">
        <p14:creationId xmlns:p14="http://schemas.microsoft.com/office/powerpoint/2010/main" val="69814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ANALYSIS OF ALGORITHM</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3631733"/>
          </a:xfrm>
          <a:prstGeom prst="rect">
            <a:avLst/>
          </a:prstGeom>
          <a:noFill/>
          <a:ln>
            <a:noFill/>
          </a:ln>
        </p:spPr>
        <p:txBody>
          <a:bodyPr spcFirstLastPara="1" wrap="square" lIns="91425" tIns="91425" rIns="91425" bIns="91425" anchor="t" anchorCtr="0">
            <a:spAutoFit/>
          </a:bodyPr>
          <a:lstStyle/>
          <a:p>
            <a:pPr algn="just"/>
            <a:r>
              <a:rPr lang="en-US" altLang="en-US" sz="1600" b="1" dirty="0" smtClean="0">
                <a:solidFill>
                  <a:srgbClr val="666666"/>
                </a:solidFill>
                <a:latin typeface="Proxima Nova"/>
                <a:ea typeface="Proxima Nova"/>
                <a:cs typeface="Proxima Nova"/>
              </a:rPr>
              <a:t>What </a:t>
            </a:r>
            <a:r>
              <a:rPr lang="en-US" altLang="en-US" sz="1600" b="1" dirty="0">
                <a:solidFill>
                  <a:srgbClr val="666666"/>
                </a:solidFill>
                <a:latin typeface="Proxima Nova"/>
                <a:ea typeface="Proxima Nova"/>
                <a:cs typeface="Proxima Nova"/>
              </a:rPr>
              <a:t>is the goal of analysis of algorithms?</a:t>
            </a:r>
          </a:p>
          <a:p>
            <a:pPr marL="285750" lvl="3" indent="-285750" algn="just">
              <a:buFont typeface="Arial" panose="020B0604020202020204" pitchFamily="34" charset="0"/>
              <a:buChar char="•"/>
            </a:pPr>
            <a:r>
              <a:rPr lang="en-US" altLang="en-US" sz="1600" dirty="0">
                <a:solidFill>
                  <a:srgbClr val="666666"/>
                </a:solidFill>
                <a:latin typeface="Proxima Nova"/>
                <a:ea typeface="Proxima Nova"/>
                <a:cs typeface="Proxima Nova"/>
              </a:rPr>
              <a:t>To compare algorithms mainly in terms of running time but also in terms of other factors (e.g., memory requirements, programmer's effort etc.) </a:t>
            </a:r>
          </a:p>
          <a:p>
            <a:pPr algn="just"/>
            <a:r>
              <a:rPr lang="en-US" altLang="en-US" sz="1600" b="1" dirty="0">
                <a:solidFill>
                  <a:srgbClr val="666666"/>
                </a:solidFill>
                <a:latin typeface="Proxima Nova"/>
                <a:ea typeface="Proxima Nova"/>
                <a:cs typeface="Proxima Nova"/>
              </a:rPr>
              <a:t>What do we mean by running time analysis?</a:t>
            </a:r>
          </a:p>
          <a:p>
            <a:pPr marL="285750" lvl="1" indent="-285750" algn="just">
              <a:buFont typeface="Arial" panose="020B0604020202020204" pitchFamily="34" charset="0"/>
              <a:buChar char="•"/>
            </a:pPr>
            <a:r>
              <a:rPr lang="en-US" altLang="en-US" sz="1600" dirty="0">
                <a:solidFill>
                  <a:srgbClr val="666666"/>
                </a:solidFill>
                <a:latin typeface="Proxima Nova"/>
                <a:ea typeface="Proxima Nova"/>
                <a:cs typeface="Proxima Nova"/>
              </a:rPr>
              <a:t>Determine how running time increases as the size of the problem increases</a:t>
            </a:r>
            <a:r>
              <a:rPr lang="en-US" altLang="en-US" sz="1600" dirty="0" smtClean="0">
                <a:solidFill>
                  <a:srgbClr val="666666"/>
                </a:solidFill>
                <a:latin typeface="Proxima Nova"/>
                <a:ea typeface="Proxima Nova"/>
                <a:cs typeface="Proxima Nova"/>
              </a:rPr>
              <a:t>.</a:t>
            </a:r>
          </a:p>
          <a:p>
            <a:pPr algn="just"/>
            <a:r>
              <a:rPr lang="en-US" altLang="en-US" sz="1600" b="1" dirty="0" smtClean="0">
                <a:solidFill>
                  <a:srgbClr val="666666"/>
                </a:solidFill>
                <a:latin typeface="Proxima Nova"/>
                <a:ea typeface="Proxima Nova"/>
                <a:cs typeface="Proxima Nova"/>
              </a:rPr>
              <a:t>Input </a:t>
            </a:r>
            <a:r>
              <a:rPr lang="en-US" altLang="en-US" sz="1600" b="1" dirty="0">
                <a:solidFill>
                  <a:srgbClr val="666666"/>
                </a:solidFill>
                <a:latin typeface="Proxima Nova"/>
                <a:ea typeface="Proxima Nova"/>
                <a:cs typeface="Proxima Nova"/>
              </a:rPr>
              <a:t>size</a:t>
            </a:r>
          </a:p>
          <a:p>
            <a:pPr marL="285750" lvl="4" indent="-285750" algn="just">
              <a:buFont typeface="Arial" panose="020B0604020202020204" pitchFamily="34" charset="0"/>
              <a:buChar char="•"/>
            </a:pPr>
            <a:r>
              <a:rPr lang="en-US" altLang="en-US" sz="1600" dirty="0">
                <a:solidFill>
                  <a:srgbClr val="666666"/>
                </a:solidFill>
                <a:latin typeface="Proxima Nova"/>
                <a:ea typeface="Proxima Nova"/>
                <a:cs typeface="Proxima Nova"/>
              </a:rPr>
              <a:t># of elements in the array</a:t>
            </a:r>
          </a:p>
          <a:p>
            <a:pPr marL="285750" lvl="4" indent="-285750" algn="just">
              <a:buFont typeface="Arial" panose="020B0604020202020204" pitchFamily="34" charset="0"/>
              <a:buChar char="•"/>
            </a:pPr>
            <a:r>
              <a:rPr lang="en-US" altLang="en-US" sz="1600" dirty="0">
                <a:solidFill>
                  <a:srgbClr val="666666"/>
                </a:solidFill>
                <a:latin typeface="Proxima Nova"/>
                <a:ea typeface="Proxima Nova"/>
                <a:cs typeface="Proxima Nova"/>
              </a:rPr>
              <a:t># of elements in a matrix</a:t>
            </a:r>
          </a:p>
          <a:p>
            <a:pPr marL="285750" lvl="4" indent="-285750" algn="just">
              <a:buFont typeface="Arial" panose="020B0604020202020204" pitchFamily="34" charset="0"/>
              <a:buChar char="•"/>
            </a:pPr>
            <a:r>
              <a:rPr lang="en-US" altLang="en-US" sz="1600" dirty="0">
                <a:solidFill>
                  <a:srgbClr val="666666"/>
                </a:solidFill>
                <a:latin typeface="Proxima Nova"/>
                <a:ea typeface="Proxima Nova"/>
                <a:cs typeface="Proxima Nova"/>
              </a:rPr>
              <a:t># of bits in the binary representation of the input</a:t>
            </a:r>
          </a:p>
          <a:p>
            <a:pPr marL="285750" lvl="4" indent="-285750" algn="just">
              <a:buFont typeface="Arial" panose="020B0604020202020204" pitchFamily="34" charset="0"/>
              <a:buChar char="•"/>
            </a:pPr>
            <a:r>
              <a:rPr lang="en-US" altLang="en-US" sz="1600" dirty="0">
                <a:solidFill>
                  <a:srgbClr val="666666"/>
                </a:solidFill>
                <a:latin typeface="Proxima Nova"/>
                <a:ea typeface="Proxima Nova"/>
                <a:cs typeface="Proxima Nova"/>
              </a:rPr>
              <a:t>vertices and edges in a graph, etc.</a:t>
            </a:r>
          </a:p>
          <a:p>
            <a:pPr algn="just"/>
            <a:r>
              <a:rPr lang="en-US" sz="1600" b="1" dirty="0">
                <a:solidFill>
                  <a:srgbClr val="666666"/>
                </a:solidFill>
                <a:latin typeface="Proxima Nova"/>
                <a:ea typeface="Proxima Nova"/>
                <a:cs typeface="Proxima Nova"/>
              </a:rPr>
              <a:t>Types of analysis:</a:t>
            </a:r>
          </a:p>
          <a:p>
            <a:pPr marL="285750" indent="-285750" algn="just">
              <a:buFont typeface="Arial" panose="020B0604020202020204" pitchFamily="34" charset="0"/>
              <a:buChar char="•"/>
            </a:pPr>
            <a:r>
              <a:rPr lang="en-US" sz="1600" dirty="0">
                <a:solidFill>
                  <a:srgbClr val="666666"/>
                </a:solidFill>
                <a:latin typeface="Proxima Nova"/>
                <a:ea typeface="Proxima Nova"/>
                <a:cs typeface="Proxima Nova"/>
              </a:rPr>
              <a:t>Best case Time complexity</a:t>
            </a:r>
          </a:p>
          <a:p>
            <a:pPr marL="285750" indent="-285750" algn="just">
              <a:buFont typeface="Arial" panose="020B0604020202020204" pitchFamily="34" charset="0"/>
              <a:buChar char="•"/>
            </a:pPr>
            <a:r>
              <a:rPr lang="en-US" sz="1600" dirty="0">
                <a:solidFill>
                  <a:srgbClr val="666666"/>
                </a:solidFill>
                <a:latin typeface="Proxima Nova"/>
                <a:ea typeface="Proxima Nova"/>
                <a:cs typeface="Proxima Nova"/>
              </a:rPr>
              <a:t>Worst case Time complexity</a:t>
            </a:r>
          </a:p>
          <a:p>
            <a:pPr marL="285750" indent="-285750" algn="just">
              <a:buFont typeface="Arial" panose="020B0604020202020204" pitchFamily="34" charset="0"/>
              <a:buChar char="•"/>
            </a:pPr>
            <a:r>
              <a:rPr lang="en-US" sz="1600" dirty="0">
                <a:solidFill>
                  <a:srgbClr val="666666"/>
                </a:solidFill>
                <a:latin typeface="Proxima Nova"/>
                <a:ea typeface="Proxima Nova"/>
                <a:cs typeface="Proxima Nova"/>
              </a:rPr>
              <a:t>Average case Time </a:t>
            </a:r>
            <a:r>
              <a:rPr lang="en-US" sz="1600" dirty="0" smtClean="0">
                <a:solidFill>
                  <a:srgbClr val="666666"/>
                </a:solidFill>
                <a:latin typeface="Proxima Nova"/>
                <a:ea typeface="Proxima Nova"/>
                <a:cs typeface="Proxima Nova"/>
              </a:rPr>
              <a:t>complexity</a:t>
            </a:r>
            <a:endParaRPr lang="en-US" sz="1600" dirty="0">
              <a:solidFill>
                <a:srgbClr val="666666"/>
              </a:solidFill>
              <a:latin typeface="Proxima Nova"/>
              <a:ea typeface="Proxima Nova"/>
              <a:cs typeface="Proxima Nova"/>
            </a:endParaRPr>
          </a:p>
        </p:txBody>
      </p:sp>
    </p:spTree>
    <p:extLst>
      <p:ext uri="{BB962C8B-B14F-4D97-AF65-F5344CB8AC3E}">
        <p14:creationId xmlns:p14="http://schemas.microsoft.com/office/powerpoint/2010/main" val="205836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9">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9">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9">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ANALYSIS OF ALGORITHM</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3631733"/>
          </a:xfrm>
          <a:prstGeom prst="rect">
            <a:avLst/>
          </a:prstGeom>
          <a:noFill/>
          <a:ln>
            <a:noFill/>
          </a:ln>
        </p:spPr>
        <p:txBody>
          <a:bodyPr spcFirstLastPara="1" wrap="square" lIns="91425" tIns="91425" rIns="91425" bIns="91425" anchor="t" anchorCtr="0">
            <a:spAutoFit/>
          </a:bodyPr>
          <a:lstStyle/>
          <a:p>
            <a:r>
              <a:rPr lang="en-US" sz="1600" b="1" dirty="0" smtClean="0">
                <a:solidFill>
                  <a:srgbClr val="666666"/>
                </a:solidFill>
                <a:latin typeface="Proxima Nova"/>
                <a:ea typeface="Proxima Nova"/>
                <a:cs typeface="Proxima Nova"/>
              </a:rPr>
              <a:t>Best </a:t>
            </a:r>
            <a:r>
              <a:rPr lang="en-US" sz="1600" b="1" dirty="0">
                <a:solidFill>
                  <a:srgbClr val="666666"/>
                </a:solidFill>
                <a:latin typeface="Proxima Nova"/>
                <a:ea typeface="Proxima Nova"/>
                <a:cs typeface="Proxima Nova"/>
              </a:rPr>
              <a:t>case Time complexity:</a:t>
            </a:r>
          </a:p>
          <a:p>
            <a:pPr marL="285750" indent="-285750">
              <a:buFont typeface="Arial" panose="020B0604020202020204" pitchFamily="34" charset="0"/>
              <a:buChar char="•"/>
            </a:pPr>
            <a:r>
              <a:rPr lang="en-US" sz="1600" dirty="0">
                <a:solidFill>
                  <a:srgbClr val="666666"/>
                </a:solidFill>
                <a:latin typeface="Proxima Nova"/>
                <a:ea typeface="Proxima Nova"/>
                <a:cs typeface="Proxima Nova"/>
              </a:rPr>
              <a:t>If an algorithm takes minimum amount of time to </a:t>
            </a:r>
            <a:r>
              <a:rPr lang="en-US" sz="1600" dirty="0" smtClean="0">
                <a:solidFill>
                  <a:srgbClr val="666666"/>
                </a:solidFill>
                <a:latin typeface="Proxima Nova"/>
                <a:ea typeface="Proxima Nova"/>
                <a:cs typeface="Proxima Nova"/>
              </a:rPr>
              <a:t>execute a </a:t>
            </a:r>
            <a:r>
              <a:rPr lang="en-US" sz="1600" dirty="0">
                <a:solidFill>
                  <a:srgbClr val="666666"/>
                </a:solidFill>
                <a:latin typeface="Proxima Nova"/>
                <a:ea typeface="Proxima Nova"/>
                <a:cs typeface="Proxima Nova"/>
              </a:rPr>
              <a:t>specific set of input </a:t>
            </a:r>
            <a:r>
              <a:rPr lang="en-US" sz="1600" dirty="0" smtClean="0">
                <a:solidFill>
                  <a:srgbClr val="666666"/>
                </a:solidFill>
                <a:latin typeface="Proxima Nova"/>
                <a:ea typeface="Proxima Nova"/>
                <a:cs typeface="Proxima Nova"/>
              </a:rPr>
              <a:t>then it is </a:t>
            </a:r>
            <a:r>
              <a:rPr lang="en-US" sz="1600" dirty="0">
                <a:solidFill>
                  <a:srgbClr val="666666"/>
                </a:solidFill>
                <a:latin typeface="Proxima Nova"/>
                <a:ea typeface="Proxima Nova"/>
                <a:cs typeface="Proxima Nova"/>
              </a:rPr>
              <a:t>called best case time </a:t>
            </a:r>
            <a:r>
              <a:rPr lang="en-US" sz="1600" dirty="0" smtClean="0">
                <a:solidFill>
                  <a:srgbClr val="666666"/>
                </a:solidFill>
                <a:latin typeface="Proxima Nova"/>
                <a:ea typeface="Proxima Nova"/>
                <a:cs typeface="Proxima Nova"/>
              </a:rPr>
              <a:t>complexity.</a:t>
            </a:r>
          </a:p>
          <a:p>
            <a:pPr marL="285750" indent="-285750">
              <a:buFont typeface="Arial" panose="020B0604020202020204" pitchFamily="34" charset="0"/>
              <a:buChar char="•"/>
            </a:pPr>
            <a:r>
              <a:rPr lang="en-US" sz="1600" dirty="0" smtClean="0">
                <a:solidFill>
                  <a:srgbClr val="666666"/>
                </a:solidFill>
                <a:latin typeface="Proxima Nova"/>
                <a:ea typeface="Proxima Nova"/>
                <a:cs typeface="Proxima Nova"/>
              </a:rPr>
              <a:t>Provides </a:t>
            </a:r>
            <a:r>
              <a:rPr lang="en-US" sz="1600" dirty="0">
                <a:solidFill>
                  <a:srgbClr val="666666"/>
                </a:solidFill>
                <a:latin typeface="Proxima Nova"/>
                <a:ea typeface="Proxima Nova"/>
                <a:cs typeface="Proxima Nova"/>
              </a:rPr>
              <a:t>a lower bound on running time</a:t>
            </a:r>
          </a:p>
          <a:p>
            <a:endParaRPr lang="en-US" sz="1600" b="1" dirty="0" smtClean="0">
              <a:solidFill>
                <a:srgbClr val="666666"/>
              </a:solidFill>
              <a:latin typeface="Proxima Nova"/>
              <a:ea typeface="Proxima Nova"/>
              <a:cs typeface="Proxima Nova"/>
            </a:endParaRPr>
          </a:p>
          <a:p>
            <a:r>
              <a:rPr lang="en-US" sz="1600" b="1" dirty="0" smtClean="0">
                <a:solidFill>
                  <a:srgbClr val="666666"/>
                </a:solidFill>
                <a:latin typeface="Proxima Nova"/>
                <a:ea typeface="Proxima Nova"/>
                <a:cs typeface="Proxima Nova"/>
              </a:rPr>
              <a:t>Worst </a:t>
            </a:r>
            <a:r>
              <a:rPr lang="en-US" sz="1600" b="1" dirty="0">
                <a:solidFill>
                  <a:srgbClr val="666666"/>
                </a:solidFill>
                <a:latin typeface="Proxima Nova"/>
                <a:ea typeface="Proxima Nova"/>
                <a:cs typeface="Proxima Nova"/>
              </a:rPr>
              <a:t>case Time complexity:</a:t>
            </a:r>
          </a:p>
          <a:p>
            <a:pPr marL="285750" indent="-285750">
              <a:buFont typeface="Arial" panose="020B0604020202020204" pitchFamily="34" charset="0"/>
              <a:buChar char="•"/>
            </a:pPr>
            <a:r>
              <a:rPr lang="en-US" sz="1600" dirty="0">
                <a:solidFill>
                  <a:srgbClr val="666666"/>
                </a:solidFill>
                <a:latin typeface="Proxima Nova"/>
                <a:ea typeface="Proxima Nova"/>
                <a:cs typeface="Proxima Nova"/>
              </a:rPr>
              <a:t>If an algorithm takes maximum amount of time to </a:t>
            </a:r>
            <a:r>
              <a:rPr lang="en-US" sz="1600" dirty="0" smtClean="0">
                <a:solidFill>
                  <a:srgbClr val="666666"/>
                </a:solidFill>
                <a:latin typeface="Proxima Nova"/>
                <a:ea typeface="Proxima Nova"/>
                <a:cs typeface="Proxima Nova"/>
              </a:rPr>
              <a:t>execute a </a:t>
            </a:r>
            <a:r>
              <a:rPr lang="en-US" sz="1600" dirty="0">
                <a:solidFill>
                  <a:srgbClr val="666666"/>
                </a:solidFill>
                <a:latin typeface="Proxima Nova"/>
                <a:ea typeface="Proxima Nova"/>
                <a:cs typeface="Proxima Nova"/>
              </a:rPr>
              <a:t>specific set of input </a:t>
            </a:r>
            <a:r>
              <a:rPr lang="en-US" sz="1600" dirty="0" smtClean="0">
                <a:solidFill>
                  <a:srgbClr val="666666"/>
                </a:solidFill>
                <a:latin typeface="Proxima Nova"/>
                <a:ea typeface="Proxima Nova"/>
                <a:cs typeface="Proxima Nova"/>
              </a:rPr>
              <a:t>then it is </a:t>
            </a:r>
            <a:r>
              <a:rPr lang="en-US" sz="1600" dirty="0">
                <a:solidFill>
                  <a:srgbClr val="666666"/>
                </a:solidFill>
                <a:latin typeface="Proxima Nova"/>
                <a:ea typeface="Proxima Nova"/>
                <a:cs typeface="Proxima Nova"/>
              </a:rPr>
              <a:t>called worst case time </a:t>
            </a:r>
            <a:r>
              <a:rPr lang="en-US" sz="1600" dirty="0" smtClean="0">
                <a:solidFill>
                  <a:srgbClr val="666666"/>
                </a:solidFill>
                <a:latin typeface="Proxima Nova"/>
                <a:ea typeface="Proxima Nova"/>
                <a:cs typeface="Proxima Nova"/>
              </a:rPr>
              <a:t>complexity.</a:t>
            </a:r>
          </a:p>
          <a:p>
            <a:pPr marL="285750" indent="-285750">
              <a:buFont typeface="Arial" panose="020B0604020202020204" pitchFamily="34" charset="0"/>
              <a:buChar char="•"/>
            </a:pPr>
            <a:r>
              <a:rPr lang="en-US" sz="1600" dirty="0" smtClean="0">
                <a:solidFill>
                  <a:srgbClr val="666666"/>
                </a:solidFill>
                <a:latin typeface="Proxima Nova"/>
                <a:ea typeface="Proxima Nova"/>
                <a:cs typeface="Proxima Nova"/>
              </a:rPr>
              <a:t>Provides </a:t>
            </a:r>
            <a:r>
              <a:rPr lang="en-US" sz="1600" dirty="0">
                <a:solidFill>
                  <a:srgbClr val="666666"/>
                </a:solidFill>
                <a:latin typeface="Proxima Nova"/>
                <a:ea typeface="Proxima Nova"/>
                <a:cs typeface="Proxima Nova"/>
              </a:rPr>
              <a:t>an upper bound on running time</a:t>
            </a:r>
          </a:p>
          <a:p>
            <a:endParaRPr lang="en-US" sz="1600" b="1" dirty="0" smtClean="0">
              <a:solidFill>
                <a:srgbClr val="666666"/>
              </a:solidFill>
              <a:latin typeface="Proxima Nova"/>
              <a:ea typeface="Proxima Nova"/>
              <a:cs typeface="Proxima Nova"/>
            </a:endParaRPr>
          </a:p>
          <a:p>
            <a:r>
              <a:rPr lang="en-US" sz="1600" b="1" dirty="0" smtClean="0">
                <a:solidFill>
                  <a:srgbClr val="666666"/>
                </a:solidFill>
                <a:latin typeface="Proxima Nova"/>
                <a:ea typeface="Proxima Nova"/>
                <a:cs typeface="Proxima Nova"/>
              </a:rPr>
              <a:t>Average </a:t>
            </a:r>
            <a:r>
              <a:rPr lang="en-US" sz="1600" b="1" dirty="0">
                <a:solidFill>
                  <a:srgbClr val="666666"/>
                </a:solidFill>
                <a:latin typeface="Proxima Nova"/>
                <a:ea typeface="Proxima Nova"/>
                <a:cs typeface="Proxima Nova"/>
              </a:rPr>
              <a:t>case Time complexity:</a:t>
            </a:r>
          </a:p>
          <a:p>
            <a:pPr marL="285750" indent="-285750">
              <a:buFont typeface="Arial" panose="020B0604020202020204" pitchFamily="34" charset="0"/>
              <a:buChar char="•"/>
            </a:pPr>
            <a:r>
              <a:rPr lang="en-US" sz="1600" dirty="0">
                <a:solidFill>
                  <a:srgbClr val="666666"/>
                </a:solidFill>
                <a:latin typeface="Proxima Nova"/>
                <a:ea typeface="Proxima Nova"/>
                <a:cs typeface="Proxima Nova"/>
              </a:rPr>
              <a:t>If an algorithm takes average amount of time to </a:t>
            </a:r>
            <a:r>
              <a:rPr lang="en-US" sz="1600" dirty="0" smtClean="0">
                <a:solidFill>
                  <a:srgbClr val="666666"/>
                </a:solidFill>
                <a:latin typeface="Proxima Nova"/>
                <a:ea typeface="Proxima Nova"/>
                <a:cs typeface="Proxima Nova"/>
              </a:rPr>
              <a:t>execute a </a:t>
            </a:r>
            <a:r>
              <a:rPr lang="en-US" sz="1600" dirty="0">
                <a:solidFill>
                  <a:srgbClr val="666666"/>
                </a:solidFill>
                <a:latin typeface="Proxima Nova"/>
                <a:ea typeface="Proxima Nova"/>
                <a:cs typeface="Proxima Nova"/>
              </a:rPr>
              <a:t>specific set of input </a:t>
            </a:r>
            <a:r>
              <a:rPr lang="en-US" sz="1600" dirty="0" smtClean="0">
                <a:solidFill>
                  <a:srgbClr val="666666"/>
                </a:solidFill>
                <a:latin typeface="Proxima Nova"/>
                <a:ea typeface="Proxima Nova"/>
                <a:cs typeface="Proxima Nova"/>
              </a:rPr>
              <a:t>then it is </a:t>
            </a:r>
            <a:r>
              <a:rPr lang="en-US" sz="1600" dirty="0">
                <a:solidFill>
                  <a:srgbClr val="666666"/>
                </a:solidFill>
                <a:latin typeface="Proxima Nova"/>
                <a:ea typeface="Proxima Nova"/>
                <a:cs typeface="Proxima Nova"/>
              </a:rPr>
              <a:t>called average case time </a:t>
            </a:r>
            <a:r>
              <a:rPr lang="en-US" sz="1600" dirty="0" smtClean="0">
                <a:solidFill>
                  <a:srgbClr val="666666"/>
                </a:solidFill>
                <a:latin typeface="Proxima Nova"/>
                <a:ea typeface="Proxima Nova"/>
                <a:cs typeface="Proxima Nova"/>
              </a:rPr>
              <a:t>complexity.</a:t>
            </a:r>
          </a:p>
          <a:p>
            <a:pPr marL="285750" indent="-285750">
              <a:buFont typeface="Arial" panose="020B0604020202020204" pitchFamily="34" charset="0"/>
              <a:buChar char="•"/>
            </a:pPr>
            <a:r>
              <a:rPr lang="en-US" sz="1600" dirty="0" smtClean="0">
                <a:solidFill>
                  <a:srgbClr val="666666"/>
                </a:solidFill>
                <a:latin typeface="Proxima Nova"/>
                <a:ea typeface="Proxima Nova"/>
                <a:cs typeface="Proxima Nova"/>
              </a:rPr>
              <a:t>Provides </a:t>
            </a:r>
            <a:r>
              <a:rPr lang="en-US" sz="1600" dirty="0">
                <a:solidFill>
                  <a:srgbClr val="666666"/>
                </a:solidFill>
                <a:latin typeface="Proxima Nova"/>
                <a:ea typeface="Proxima Nova"/>
                <a:cs typeface="Proxima Nova"/>
              </a:rPr>
              <a:t>a prediction about the </a:t>
            </a:r>
            <a:r>
              <a:rPr lang="en-US" sz="1600" dirty="0" smtClean="0">
                <a:solidFill>
                  <a:srgbClr val="666666"/>
                </a:solidFill>
                <a:latin typeface="Proxima Nova"/>
                <a:ea typeface="Proxima Nova"/>
                <a:cs typeface="Proxima Nova"/>
              </a:rPr>
              <a:t>average running time</a:t>
            </a:r>
            <a:endParaRPr lang="en-US" sz="1600" dirty="0">
              <a:solidFill>
                <a:srgbClr val="666666"/>
              </a:solidFill>
              <a:latin typeface="Proxima Nova"/>
              <a:ea typeface="Proxima Nova"/>
              <a:cs typeface="Proxima Nova"/>
            </a:endParaRPr>
          </a:p>
        </p:txBody>
      </p:sp>
    </p:spTree>
    <p:extLst>
      <p:ext uri="{BB962C8B-B14F-4D97-AF65-F5344CB8AC3E}">
        <p14:creationId xmlns:p14="http://schemas.microsoft.com/office/powerpoint/2010/main" val="39678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9">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ANALYSIS OF ALGORITHM</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3631733"/>
          </a:xfrm>
          <a:prstGeom prst="rect">
            <a:avLst/>
          </a:prstGeom>
          <a:noFill/>
          <a:ln>
            <a:noFill/>
          </a:ln>
        </p:spPr>
        <p:txBody>
          <a:bodyPr spcFirstLastPara="1" wrap="square" lIns="91425" tIns="91425" rIns="91425" bIns="91425" anchor="t" anchorCtr="0">
            <a:spAutoFit/>
          </a:bodyPr>
          <a:lstStyle/>
          <a:p>
            <a:r>
              <a:rPr lang="en-US" altLang="en-US" sz="1600" b="1" dirty="0" smtClean="0">
                <a:solidFill>
                  <a:srgbClr val="666666"/>
                </a:solidFill>
                <a:latin typeface="Proxima Nova"/>
                <a:ea typeface="Proxima Nova"/>
                <a:cs typeface="Proxima Nova"/>
              </a:rPr>
              <a:t>How </a:t>
            </a:r>
            <a:r>
              <a:rPr lang="en-US" altLang="en-US" sz="1600" b="1" dirty="0">
                <a:solidFill>
                  <a:srgbClr val="666666"/>
                </a:solidFill>
                <a:latin typeface="Proxima Nova"/>
                <a:ea typeface="Proxima Nova"/>
                <a:cs typeface="Proxima Nova"/>
              </a:rPr>
              <a:t>do we compare algorithms</a:t>
            </a:r>
            <a:r>
              <a:rPr lang="en-US" altLang="en-US" sz="1600" b="1" dirty="0" smtClean="0">
                <a:solidFill>
                  <a:srgbClr val="666666"/>
                </a:solidFill>
                <a:latin typeface="Proxima Nova"/>
                <a:ea typeface="Proxima Nova"/>
                <a:cs typeface="Proxima Nova"/>
              </a:rPr>
              <a:t>?</a:t>
            </a:r>
            <a:r>
              <a:rPr lang="en-US" sz="1600" b="1" dirty="0" smtClean="0">
                <a:solidFill>
                  <a:srgbClr val="666666"/>
                </a:solidFill>
                <a:latin typeface="Proxima Nova"/>
                <a:ea typeface="Proxima Nova"/>
                <a:cs typeface="Proxima Nova"/>
              </a:rPr>
              <a:t>:</a:t>
            </a:r>
            <a:endParaRPr lang="en-US" sz="1600" dirty="0">
              <a:solidFill>
                <a:srgbClr val="666666"/>
              </a:solidFill>
              <a:latin typeface="Proxima Nova"/>
              <a:ea typeface="Proxima Nova"/>
              <a:cs typeface="Proxima Nova"/>
            </a:endParaRPr>
          </a:p>
          <a:p>
            <a:endParaRPr lang="en-US" altLang="en-US" sz="1600" dirty="0" smtClean="0">
              <a:solidFill>
                <a:srgbClr val="666666"/>
              </a:solidFill>
              <a:latin typeface="Proxima Nova"/>
              <a:ea typeface="Proxima Nova"/>
              <a:cs typeface="Proxima Nova"/>
            </a:endParaRPr>
          </a:p>
          <a:p>
            <a:r>
              <a:rPr lang="en-US" altLang="en-US" sz="1600" dirty="0" smtClean="0">
                <a:solidFill>
                  <a:srgbClr val="666666"/>
                </a:solidFill>
                <a:latin typeface="Proxima Nova"/>
                <a:ea typeface="Proxima Nova"/>
                <a:cs typeface="Proxima Nova"/>
              </a:rPr>
              <a:t>We </a:t>
            </a:r>
            <a:r>
              <a:rPr lang="en-US" altLang="en-US" sz="1600" dirty="0">
                <a:solidFill>
                  <a:srgbClr val="666666"/>
                </a:solidFill>
                <a:latin typeface="Proxima Nova"/>
                <a:ea typeface="Proxima Nova"/>
                <a:cs typeface="Proxima Nova"/>
              </a:rPr>
              <a:t>need to define a number of objective measures.</a:t>
            </a:r>
          </a:p>
          <a:p>
            <a:pPr lvl="1"/>
            <a:endParaRPr lang="en-US" altLang="en-US" sz="1600" dirty="0" smtClean="0">
              <a:solidFill>
                <a:srgbClr val="666666"/>
              </a:solidFill>
              <a:latin typeface="Proxima Nova"/>
              <a:ea typeface="Proxima Nova"/>
              <a:cs typeface="Proxima Nova"/>
            </a:endParaRPr>
          </a:p>
          <a:p>
            <a:pPr lvl="1"/>
            <a:r>
              <a:rPr lang="en-US" altLang="en-US" sz="1600" dirty="0" smtClean="0">
                <a:solidFill>
                  <a:srgbClr val="666666"/>
                </a:solidFill>
                <a:latin typeface="Proxima Nova"/>
                <a:ea typeface="Proxima Nova"/>
                <a:cs typeface="Proxima Nova"/>
              </a:rPr>
              <a:t>1. Compare </a:t>
            </a:r>
            <a:r>
              <a:rPr lang="en-US" altLang="en-US" sz="1600" dirty="0">
                <a:solidFill>
                  <a:srgbClr val="666666"/>
                </a:solidFill>
                <a:latin typeface="Proxima Nova"/>
                <a:ea typeface="Proxima Nova"/>
                <a:cs typeface="Proxima Nova"/>
              </a:rPr>
              <a:t>execution times?</a:t>
            </a:r>
            <a:br>
              <a:rPr lang="en-US" altLang="en-US" sz="1600" dirty="0">
                <a:solidFill>
                  <a:srgbClr val="666666"/>
                </a:solidFill>
                <a:latin typeface="Proxima Nova"/>
                <a:ea typeface="Proxima Nova"/>
                <a:cs typeface="Proxima Nova"/>
              </a:rPr>
            </a:br>
            <a:r>
              <a:rPr lang="en-US" altLang="en-US" sz="1600" dirty="0" smtClean="0">
                <a:solidFill>
                  <a:srgbClr val="666666"/>
                </a:solidFill>
                <a:latin typeface="Proxima Nova"/>
                <a:ea typeface="Proxima Nova"/>
                <a:cs typeface="Proxima Nova"/>
              </a:rPr>
              <a:t>	Not </a:t>
            </a:r>
            <a:r>
              <a:rPr lang="en-US" altLang="en-US" sz="1600" dirty="0">
                <a:solidFill>
                  <a:srgbClr val="666666"/>
                </a:solidFill>
                <a:latin typeface="Proxima Nova"/>
                <a:ea typeface="Proxima Nova"/>
                <a:cs typeface="Proxima Nova"/>
              </a:rPr>
              <a:t>good: times are specific to a particular computer !!</a:t>
            </a:r>
          </a:p>
          <a:p>
            <a:pPr lvl="1"/>
            <a:r>
              <a:rPr lang="en-US" altLang="en-US" sz="1600" dirty="0" smtClean="0">
                <a:solidFill>
                  <a:srgbClr val="666666"/>
                </a:solidFill>
                <a:latin typeface="Proxima Nova"/>
                <a:ea typeface="Proxima Nova"/>
                <a:cs typeface="Proxima Nova"/>
              </a:rPr>
              <a:t>2. Count </a:t>
            </a:r>
            <a:r>
              <a:rPr lang="en-US" altLang="en-US" sz="1600" dirty="0">
                <a:solidFill>
                  <a:srgbClr val="666666"/>
                </a:solidFill>
                <a:latin typeface="Proxima Nova"/>
                <a:ea typeface="Proxima Nova"/>
                <a:cs typeface="Proxima Nova"/>
              </a:rPr>
              <a:t>the number of statements executed?</a:t>
            </a:r>
            <a:br>
              <a:rPr lang="en-US" altLang="en-US" sz="1600" dirty="0">
                <a:solidFill>
                  <a:srgbClr val="666666"/>
                </a:solidFill>
                <a:latin typeface="Proxima Nova"/>
                <a:ea typeface="Proxima Nova"/>
                <a:cs typeface="Proxima Nova"/>
              </a:rPr>
            </a:br>
            <a:r>
              <a:rPr lang="en-US" altLang="en-US" sz="1600" dirty="0" smtClean="0">
                <a:solidFill>
                  <a:srgbClr val="666666"/>
                </a:solidFill>
                <a:latin typeface="Proxima Nova"/>
                <a:ea typeface="Proxima Nova"/>
                <a:cs typeface="Proxima Nova"/>
              </a:rPr>
              <a:t>	Not </a:t>
            </a:r>
            <a:r>
              <a:rPr lang="en-US" altLang="en-US" sz="1600" dirty="0">
                <a:solidFill>
                  <a:srgbClr val="666666"/>
                </a:solidFill>
                <a:latin typeface="Proxima Nova"/>
                <a:ea typeface="Proxima Nova"/>
                <a:cs typeface="Proxima Nova"/>
              </a:rPr>
              <a:t>good: number of statements vary with the programming language as well as the style of the individual programmer.</a:t>
            </a:r>
          </a:p>
          <a:p>
            <a:pPr marL="285750" indent="-285750">
              <a:buFont typeface="Arial" panose="020B0604020202020204" pitchFamily="34" charset="0"/>
              <a:buChar char="•"/>
            </a:pPr>
            <a:endParaRPr lang="en-US" altLang="en-US" sz="1600" dirty="0" smtClean="0">
              <a:solidFill>
                <a:srgbClr val="666666"/>
              </a:solidFill>
              <a:latin typeface="Proxima Nova"/>
              <a:ea typeface="Proxima Nova"/>
              <a:cs typeface="Proxima Nova"/>
            </a:endParaRPr>
          </a:p>
          <a:p>
            <a:r>
              <a:rPr lang="en-US" altLang="en-US" sz="1600" b="1" dirty="0" smtClean="0">
                <a:solidFill>
                  <a:srgbClr val="666666"/>
                </a:solidFill>
                <a:latin typeface="Proxima Nova"/>
                <a:ea typeface="Proxima Nova"/>
                <a:cs typeface="Proxima Nova"/>
              </a:rPr>
              <a:t>Ideal </a:t>
            </a:r>
            <a:r>
              <a:rPr lang="en-US" altLang="en-US" sz="1600" b="1" dirty="0">
                <a:solidFill>
                  <a:srgbClr val="666666"/>
                </a:solidFill>
                <a:latin typeface="Proxima Nova"/>
                <a:ea typeface="Proxima Nova"/>
                <a:cs typeface="Proxima Nova"/>
              </a:rPr>
              <a:t>Solution:</a:t>
            </a:r>
          </a:p>
          <a:p>
            <a:pPr marL="285750" indent="-285750">
              <a:buFont typeface="Arial" panose="020B0604020202020204" pitchFamily="34" charset="0"/>
              <a:buChar char="•"/>
            </a:pPr>
            <a:r>
              <a:rPr lang="en-US" altLang="en-US" sz="1600" dirty="0">
                <a:solidFill>
                  <a:srgbClr val="666666"/>
                </a:solidFill>
                <a:latin typeface="Proxima Nova"/>
                <a:ea typeface="Proxima Nova"/>
                <a:cs typeface="Proxima Nova"/>
              </a:rPr>
              <a:t>Express running time as a function of the input size n (i.e., f(n)).</a:t>
            </a:r>
          </a:p>
          <a:p>
            <a:pPr marL="285750" indent="-285750">
              <a:buFont typeface="Arial" panose="020B0604020202020204" pitchFamily="34" charset="0"/>
              <a:buChar char="•"/>
            </a:pPr>
            <a:r>
              <a:rPr lang="en-US" altLang="en-US" sz="1600" dirty="0">
                <a:solidFill>
                  <a:srgbClr val="666666"/>
                </a:solidFill>
                <a:latin typeface="Proxima Nova"/>
                <a:ea typeface="Proxima Nova"/>
                <a:cs typeface="Proxima Nova"/>
              </a:rPr>
              <a:t>Compare different functions corresponding to running times.</a:t>
            </a:r>
          </a:p>
          <a:p>
            <a:pPr marL="285750" indent="-285750">
              <a:buFont typeface="Arial" panose="020B0604020202020204" pitchFamily="34" charset="0"/>
              <a:buChar char="•"/>
            </a:pPr>
            <a:r>
              <a:rPr lang="en-US" altLang="en-US" sz="1600" dirty="0">
                <a:solidFill>
                  <a:srgbClr val="666666"/>
                </a:solidFill>
                <a:latin typeface="Proxima Nova"/>
                <a:ea typeface="Proxima Nova"/>
                <a:cs typeface="Proxima Nova"/>
              </a:rPr>
              <a:t>Such an analysis is independent of machine time, programming style, etc</a:t>
            </a:r>
            <a:r>
              <a:rPr lang="en-US" altLang="en-US" dirty="0" smtClean="0">
                <a:solidFill>
                  <a:schemeClr val="tx1"/>
                </a:solidFill>
              </a:rPr>
              <a:t>.</a:t>
            </a:r>
            <a:endParaRPr lang="en-US" altLang="en-US" dirty="0">
              <a:solidFill>
                <a:schemeClr val="tx1"/>
              </a:solidFill>
            </a:endParaRPr>
          </a:p>
        </p:txBody>
      </p:sp>
    </p:spTree>
    <p:extLst>
      <p:ext uri="{BB962C8B-B14F-4D97-AF65-F5344CB8AC3E}">
        <p14:creationId xmlns:p14="http://schemas.microsoft.com/office/powerpoint/2010/main" val="99202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ASYMPTOTIC NOTATIONS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3385512"/>
          </a:xfrm>
          <a:prstGeom prst="rect">
            <a:avLst/>
          </a:prstGeom>
          <a:noFill/>
          <a:ln>
            <a:noFill/>
          </a:ln>
        </p:spPr>
        <p:txBody>
          <a:bodyPr spcFirstLastPara="1" wrap="square" lIns="91425" tIns="91425" rIns="91425" bIns="91425" anchor="t" anchorCtr="0">
            <a:spAutoFit/>
          </a:bodyPr>
          <a:lstStyle/>
          <a:p>
            <a:pPr algn="just"/>
            <a:r>
              <a:rPr lang="en-IN" sz="1600" b="1" dirty="0" smtClean="0">
                <a:solidFill>
                  <a:srgbClr val="666666"/>
                </a:solidFill>
                <a:latin typeface="Proxima Nova"/>
                <a:ea typeface="Proxima Nova"/>
                <a:cs typeface="Proxima Nova"/>
              </a:rPr>
              <a:t>What </a:t>
            </a:r>
            <a:r>
              <a:rPr lang="en-IN" sz="1600" b="1" dirty="0">
                <a:solidFill>
                  <a:srgbClr val="666666"/>
                </a:solidFill>
                <a:latin typeface="Proxima Nova"/>
                <a:ea typeface="Proxima Nova"/>
                <a:cs typeface="Proxima Nova"/>
              </a:rPr>
              <a:t>is Asymptotic Notation</a:t>
            </a:r>
            <a:r>
              <a:rPr lang="en-IN" sz="1600" b="1" dirty="0" smtClean="0">
                <a:solidFill>
                  <a:srgbClr val="666666"/>
                </a:solidFill>
                <a:latin typeface="Proxima Nova"/>
                <a:ea typeface="Proxima Nova"/>
                <a:cs typeface="Proxima Nova"/>
              </a:rPr>
              <a:t>?</a:t>
            </a:r>
          </a:p>
          <a:p>
            <a:pPr algn="just"/>
            <a:endParaRPr lang="en-IN" sz="1600" b="1" dirty="0">
              <a:solidFill>
                <a:srgbClr val="666666"/>
              </a:solidFill>
              <a:latin typeface="Proxima Nova"/>
              <a:ea typeface="Proxima Nova"/>
              <a:cs typeface="Proxima Nova"/>
            </a:endParaRPr>
          </a:p>
          <a:p>
            <a:pPr algn="just"/>
            <a:r>
              <a:rPr lang="en-IN" sz="1600" dirty="0">
                <a:solidFill>
                  <a:srgbClr val="666666"/>
                </a:solidFill>
                <a:latin typeface="Proxima Nova"/>
                <a:ea typeface="Proxima Nova"/>
                <a:cs typeface="Proxima Nova"/>
              </a:rPr>
              <a:t>Whenever we want to perform analysis of an algorithm, we need to calculate the complexity of that algorithm. </a:t>
            </a:r>
            <a:endParaRPr lang="en-IN" sz="1600" dirty="0" smtClean="0">
              <a:solidFill>
                <a:srgbClr val="666666"/>
              </a:solidFill>
              <a:latin typeface="Proxima Nova"/>
              <a:ea typeface="Proxima Nova"/>
              <a:cs typeface="Proxima Nova"/>
            </a:endParaRPr>
          </a:p>
          <a:p>
            <a:pPr algn="just"/>
            <a:endParaRPr lang="en-IN" sz="1600" dirty="0">
              <a:solidFill>
                <a:srgbClr val="666666"/>
              </a:solidFill>
              <a:latin typeface="Proxima Nova"/>
              <a:ea typeface="Proxima Nova"/>
              <a:cs typeface="Proxima Nova"/>
            </a:endParaRPr>
          </a:p>
          <a:p>
            <a:pPr algn="just"/>
            <a:r>
              <a:rPr lang="en-IN" sz="1600" dirty="0" smtClean="0">
                <a:solidFill>
                  <a:srgbClr val="666666"/>
                </a:solidFill>
                <a:latin typeface="Proxima Nova"/>
                <a:ea typeface="Proxima Nova"/>
                <a:cs typeface="Proxima Nova"/>
              </a:rPr>
              <a:t>But </a:t>
            </a:r>
            <a:r>
              <a:rPr lang="en-IN" sz="1600" dirty="0">
                <a:solidFill>
                  <a:srgbClr val="666666"/>
                </a:solidFill>
                <a:latin typeface="Proxima Nova"/>
                <a:ea typeface="Proxima Nova"/>
                <a:cs typeface="Proxima Nova"/>
              </a:rPr>
              <a:t>when we calculate the complexity of an algorithm it does not provide the exact amount of </a:t>
            </a:r>
            <a:r>
              <a:rPr lang="en-IN" sz="1600" dirty="0" smtClean="0">
                <a:solidFill>
                  <a:srgbClr val="666666"/>
                </a:solidFill>
                <a:latin typeface="Proxima Nova"/>
                <a:ea typeface="Proxima Nova"/>
                <a:cs typeface="Proxima Nova"/>
              </a:rPr>
              <a:t>time/resource </a:t>
            </a:r>
            <a:r>
              <a:rPr lang="en-IN" sz="1600" dirty="0">
                <a:solidFill>
                  <a:srgbClr val="666666"/>
                </a:solidFill>
                <a:latin typeface="Proxima Nova"/>
                <a:ea typeface="Proxima Nova"/>
                <a:cs typeface="Proxima Nova"/>
              </a:rPr>
              <a:t>required. </a:t>
            </a:r>
            <a:endParaRPr lang="en-IN" sz="1600" dirty="0" smtClean="0">
              <a:solidFill>
                <a:srgbClr val="666666"/>
              </a:solidFill>
              <a:latin typeface="Proxima Nova"/>
              <a:ea typeface="Proxima Nova"/>
              <a:cs typeface="Proxima Nova"/>
            </a:endParaRPr>
          </a:p>
          <a:p>
            <a:pPr algn="just"/>
            <a:endParaRPr lang="en-IN" sz="1600" dirty="0">
              <a:solidFill>
                <a:srgbClr val="666666"/>
              </a:solidFill>
              <a:latin typeface="Proxima Nova"/>
              <a:ea typeface="Proxima Nova"/>
              <a:cs typeface="Proxima Nova"/>
            </a:endParaRPr>
          </a:p>
          <a:p>
            <a:pPr algn="just"/>
            <a:r>
              <a:rPr lang="en-IN" sz="1600" dirty="0" smtClean="0">
                <a:solidFill>
                  <a:srgbClr val="666666"/>
                </a:solidFill>
                <a:latin typeface="Proxima Nova"/>
                <a:ea typeface="Proxima Nova"/>
                <a:cs typeface="Proxima Nova"/>
              </a:rPr>
              <a:t>So </a:t>
            </a:r>
            <a:r>
              <a:rPr lang="en-IN" sz="1600" dirty="0">
                <a:solidFill>
                  <a:srgbClr val="666666"/>
                </a:solidFill>
                <a:latin typeface="Proxima Nova"/>
                <a:ea typeface="Proxima Nova"/>
                <a:cs typeface="Proxima Nova"/>
              </a:rPr>
              <a:t>instead of taking the exact amount of </a:t>
            </a:r>
            <a:r>
              <a:rPr lang="en-IN" sz="1600" dirty="0" smtClean="0">
                <a:solidFill>
                  <a:srgbClr val="666666"/>
                </a:solidFill>
                <a:latin typeface="Proxima Nova"/>
                <a:ea typeface="Proxima Nova"/>
                <a:cs typeface="Proxima Nova"/>
              </a:rPr>
              <a:t>time/resource</a:t>
            </a:r>
            <a:r>
              <a:rPr lang="en-IN" sz="1600" dirty="0">
                <a:solidFill>
                  <a:srgbClr val="666666"/>
                </a:solidFill>
                <a:latin typeface="Proxima Nova"/>
                <a:ea typeface="Proxima Nova"/>
                <a:cs typeface="Proxima Nova"/>
              </a:rPr>
              <a:t>, we represent that complexity in a general form (Notation) which produces the basic nature of that algorithm. </a:t>
            </a:r>
            <a:endParaRPr lang="en-IN" sz="1600" dirty="0" smtClean="0">
              <a:solidFill>
                <a:srgbClr val="666666"/>
              </a:solidFill>
              <a:latin typeface="Proxima Nova"/>
              <a:ea typeface="Proxima Nova"/>
              <a:cs typeface="Proxima Nova"/>
            </a:endParaRPr>
          </a:p>
          <a:p>
            <a:pPr algn="just"/>
            <a:endParaRPr lang="en-IN" sz="1600" dirty="0">
              <a:solidFill>
                <a:srgbClr val="666666"/>
              </a:solidFill>
              <a:latin typeface="Proxima Nova"/>
              <a:ea typeface="Proxima Nova"/>
              <a:cs typeface="Proxima Nova"/>
            </a:endParaRPr>
          </a:p>
          <a:p>
            <a:pPr algn="just"/>
            <a:endParaRPr lang="en-IN" sz="1600" b="1" dirty="0">
              <a:solidFill>
                <a:srgbClr val="666666"/>
              </a:solidFill>
              <a:latin typeface="Proxima Nova"/>
              <a:ea typeface="Proxima Nova"/>
              <a:cs typeface="Proxima Nova"/>
            </a:endParaRPr>
          </a:p>
          <a:p>
            <a:pPr lvl="1" algn="just"/>
            <a:endParaRPr lang="en-US" altLang="en-US" sz="1600" dirty="0" smtClean="0">
              <a:solidFill>
                <a:srgbClr val="666666"/>
              </a:solidFill>
              <a:latin typeface="Proxima Nova"/>
              <a:ea typeface="Proxima Nova"/>
              <a:cs typeface="Proxima Nova"/>
            </a:endParaRPr>
          </a:p>
        </p:txBody>
      </p:sp>
    </p:spTree>
    <p:extLst>
      <p:ext uri="{BB962C8B-B14F-4D97-AF65-F5344CB8AC3E}">
        <p14:creationId xmlns:p14="http://schemas.microsoft.com/office/powerpoint/2010/main" val="149751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ASYMPTOTIC NOTATIONS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2400627"/>
          </a:xfrm>
          <a:prstGeom prst="rect">
            <a:avLst/>
          </a:prstGeom>
          <a:noFill/>
          <a:ln>
            <a:noFill/>
          </a:ln>
        </p:spPr>
        <p:txBody>
          <a:bodyPr spcFirstLastPara="1" wrap="square" lIns="91425" tIns="91425" rIns="91425" bIns="91425" anchor="t" anchorCtr="0">
            <a:spAutoFit/>
          </a:bodyPr>
          <a:lstStyle/>
          <a:p>
            <a:pPr algn="just"/>
            <a:r>
              <a:rPr lang="en-IN" sz="1600" b="1" dirty="0" smtClean="0">
                <a:solidFill>
                  <a:srgbClr val="666666"/>
                </a:solidFill>
                <a:latin typeface="Proxima Nova"/>
                <a:ea typeface="Proxima Nova"/>
                <a:cs typeface="Proxima Nova"/>
              </a:rPr>
              <a:t>What </a:t>
            </a:r>
            <a:r>
              <a:rPr lang="en-IN" sz="1600" b="1" dirty="0">
                <a:solidFill>
                  <a:srgbClr val="666666"/>
                </a:solidFill>
                <a:latin typeface="Proxima Nova"/>
                <a:ea typeface="Proxima Nova"/>
                <a:cs typeface="Proxima Nova"/>
              </a:rPr>
              <a:t>is Asymptotic Notation</a:t>
            </a:r>
            <a:r>
              <a:rPr lang="en-IN" sz="1600" b="1" dirty="0" smtClean="0">
                <a:solidFill>
                  <a:srgbClr val="666666"/>
                </a:solidFill>
                <a:latin typeface="Proxima Nova"/>
                <a:ea typeface="Proxima Nova"/>
                <a:cs typeface="Proxima Nova"/>
              </a:rPr>
              <a:t>?</a:t>
            </a:r>
          </a:p>
          <a:p>
            <a:pPr algn="just"/>
            <a:endParaRPr lang="en-IN" sz="1600" b="1" dirty="0" smtClean="0">
              <a:solidFill>
                <a:srgbClr val="666666"/>
              </a:solidFill>
              <a:latin typeface="Proxima Nova"/>
              <a:ea typeface="Proxima Nova"/>
              <a:cs typeface="Proxima Nova"/>
            </a:endParaRPr>
          </a:p>
          <a:p>
            <a:pPr algn="just"/>
            <a:r>
              <a:rPr lang="en-IN" sz="1600" b="1" dirty="0">
                <a:solidFill>
                  <a:srgbClr val="666666"/>
                </a:solidFill>
                <a:latin typeface="Proxima Nova"/>
                <a:ea typeface="Proxima Nova"/>
                <a:cs typeface="Proxima Nova"/>
              </a:rPr>
              <a:t>Asymptotic notation of an algorithm is a mathematical representation of its complexity.</a:t>
            </a:r>
          </a:p>
          <a:p>
            <a:pPr algn="just"/>
            <a:endParaRPr lang="en-IN" sz="1600" dirty="0" smtClean="0">
              <a:solidFill>
                <a:srgbClr val="666666"/>
              </a:solidFill>
              <a:latin typeface="Proxima Nova"/>
              <a:ea typeface="Proxima Nova"/>
              <a:cs typeface="Proxima Nova"/>
            </a:endParaRPr>
          </a:p>
          <a:p>
            <a:pPr algn="just"/>
            <a:r>
              <a:rPr lang="en-IN" sz="1600" dirty="0">
                <a:solidFill>
                  <a:srgbClr val="666666"/>
                </a:solidFill>
                <a:latin typeface="Proxima Nova"/>
                <a:ea typeface="Proxima Nova"/>
                <a:cs typeface="Proxima Nova"/>
              </a:rPr>
              <a:t>There are three notations that are commonly used</a:t>
            </a:r>
            <a:r>
              <a:rPr lang="en-IN" sz="1600" dirty="0" smtClean="0">
                <a:solidFill>
                  <a:srgbClr val="666666"/>
                </a:solidFill>
                <a:latin typeface="Proxima Nova"/>
                <a:ea typeface="Proxima Nova"/>
                <a:cs typeface="Proxima Nova"/>
              </a:rPr>
              <a:t>.</a:t>
            </a:r>
          </a:p>
          <a:p>
            <a:pPr algn="just"/>
            <a:endParaRPr lang="en-IN" sz="1600" dirty="0">
              <a:solidFill>
                <a:srgbClr val="666666"/>
              </a:solidFill>
              <a:latin typeface="Proxima Nova"/>
              <a:ea typeface="Proxima Nova"/>
              <a:cs typeface="Proxima Nova"/>
            </a:endParaRPr>
          </a:p>
          <a:p>
            <a:pPr marL="285750" indent="-285750">
              <a:buFont typeface="Arial" panose="020B0604020202020204" pitchFamily="34" charset="0"/>
              <a:buChar char="•"/>
            </a:pPr>
            <a:r>
              <a:rPr lang="en-IN" sz="1600" dirty="0">
                <a:solidFill>
                  <a:srgbClr val="666666"/>
                </a:solidFill>
                <a:latin typeface="Proxima Nova"/>
                <a:ea typeface="Proxima Nova"/>
                <a:cs typeface="Proxima Nova"/>
              </a:rPr>
              <a:t>Big - Oh (O)</a:t>
            </a:r>
          </a:p>
          <a:p>
            <a:pPr marL="285750" indent="-285750">
              <a:buFont typeface="Arial" panose="020B0604020202020204" pitchFamily="34" charset="0"/>
              <a:buChar char="•"/>
            </a:pPr>
            <a:r>
              <a:rPr lang="en-IN" sz="1600" dirty="0">
                <a:solidFill>
                  <a:srgbClr val="666666"/>
                </a:solidFill>
                <a:latin typeface="Proxima Nova"/>
                <a:ea typeface="Proxima Nova"/>
                <a:cs typeface="Proxima Nova"/>
              </a:rPr>
              <a:t>Big - Omega (Ω)</a:t>
            </a:r>
          </a:p>
          <a:p>
            <a:pPr marL="285750" indent="-285750">
              <a:buFont typeface="Arial" panose="020B0604020202020204" pitchFamily="34" charset="0"/>
              <a:buChar char="•"/>
            </a:pPr>
            <a:r>
              <a:rPr lang="en-IN" sz="1600" dirty="0">
                <a:solidFill>
                  <a:srgbClr val="666666"/>
                </a:solidFill>
                <a:latin typeface="Proxima Nova"/>
                <a:ea typeface="Proxima Nova"/>
                <a:cs typeface="Proxima Nova"/>
              </a:rPr>
              <a:t>Big - Theta (Θ)</a:t>
            </a:r>
          </a:p>
        </p:txBody>
      </p:sp>
    </p:spTree>
    <p:extLst>
      <p:ext uri="{BB962C8B-B14F-4D97-AF65-F5344CB8AC3E}">
        <p14:creationId xmlns:p14="http://schemas.microsoft.com/office/powerpoint/2010/main" val="11055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ASYMPTOTIC NOTATIONS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2893069"/>
          </a:xfrm>
          <a:prstGeom prst="rect">
            <a:avLst/>
          </a:prstGeom>
          <a:noFill/>
          <a:ln>
            <a:noFill/>
          </a:ln>
        </p:spPr>
        <p:txBody>
          <a:bodyPr spcFirstLastPara="1" wrap="square" lIns="91425" tIns="91425" rIns="91425" bIns="91425" anchor="t" anchorCtr="0">
            <a:spAutoFit/>
          </a:bodyPr>
          <a:lstStyle/>
          <a:p>
            <a:pPr algn="just"/>
            <a:r>
              <a:rPr lang="en-IN" sz="1600" b="1" dirty="0" smtClean="0">
                <a:solidFill>
                  <a:srgbClr val="666666"/>
                </a:solidFill>
                <a:latin typeface="Proxima Nova"/>
                <a:ea typeface="Proxima Nova"/>
                <a:cs typeface="Proxima Nova"/>
              </a:rPr>
              <a:t>Big </a:t>
            </a:r>
            <a:r>
              <a:rPr lang="en-IN" sz="1600" b="1" dirty="0">
                <a:solidFill>
                  <a:srgbClr val="666666"/>
                </a:solidFill>
                <a:latin typeface="Proxima Nova"/>
                <a:ea typeface="Proxima Nova"/>
                <a:cs typeface="Proxima Nova"/>
              </a:rPr>
              <a:t>- Oh (O</a:t>
            </a:r>
            <a:r>
              <a:rPr lang="en-IN" sz="1600" b="1" dirty="0" smtClean="0">
                <a:solidFill>
                  <a:srgbClr val="666666"/>
                </a:solidFill>
                <a:latin typeface="Proxima Nova"/>
                <a:ea typeface="Proxima Nova"/>
                <a:cs typeface="Proxima Nova"/>
              </a:rPr>
              <a:t>)</a:t>
            </a:r>
          </a:p>
          <a:p>
            <a:pPr algn="just"/>
            <a:endParaRPr lang="en-IN" sz="1600" dirty="0">
              <a:solidFill>
                <a:srgbClr val="666666"/>
              </a:solidFill>
              <a:latin typeface="Proxima Nova"/>
              <a:ea typeface="Proxima Nova"/>
              <a:cs typeface="Proxima Nova"/>
            </a:endParaRPr>
          </a:p>
          <a:p>
            <a:pPr algn="just"/>
            <a:r>
              <a:rPr lang="en-IN" sz="1600" dirty="0">
                <a:solidFill>
                  <a:srgbClr val="666666"/>
                </a:solidFill>
                <a:latin typeface="Proxima Nova"/>
                <a:ea typeface="Proxima Nova"/>
                <a:cs typeface="Proxima Nova"/>
              </a:rPr>
              <a:t>Big - Oh notation is used to define the upper bound of an algorithm in terms of </a:t>
            </a:r>
            <a:r>
              <a:rPr lang="en-IN" sz="1600" dirty="0" smtClean="0">
                <a:solidFill>
                  <a:srgbClr val="666666"/>
                </a:solidFill>
                <a:latin typeface="Proxima Nova"/>
                <a:ea typeface="Proxima Nova"/>
                <a:cs typeface="Proxima Nova"/>
              </a:rPr>
              <a:t>Time Complexity.</a:t>
            </a:r>
          </a:p>
          <a:p>
            <a:pPr algn="just"/>
            <a:r>
              <a:rPr lang="en-IN" sz="1600" dirty="0">
                <a:solidFill>
                  <a:srgbClr val="666666"/>
                </a:solidFill>
                <a:latin typeface="Proxima Nova"/>
                <a:ea typeface="Proxima Nova"/>
                <a:cs typeface="Proxima Nova"/>
              </a:rPr>
              <a:t/>
            </a:r>
            <a:br>
              <a:rPr lang="en-IN" sz="1600" dirty="0">
                <a:solidFill>
                  <a:srgbClr val="666666"/>
                </a:solidFill>
                <a:latin typeface="Proxima Nova"/>
                <a:ea typeface="Proxima Nova"/>
                <a:cs typeface="Proxima Nova"/>
              </a:rPr>
            </a:br>
            <a:r>
              <a:rPr lang="en-IN" sz="1600" dirty="0">
                <a:solidFill>
                  <a:srgbClr val="666666"/>
                </a:solidFill>
                <a:latin typeface="Proxima Nova"/>
                <a:ea typeface="Proxima Nova"/>
                <a:cs typeface="Proxima Nova"/>
              </a:rPr>
              <a:t>That means Big - Oh notation always indicates the maximum time required by an algorithm for all input values. </a:t>
            </a:r>
            <a:endParaRPr lang="en-IN" sz="1600" dirty="0" smtClean="0">
              <a:solidFill>
                <a:srgbClr val="666666"/>
              </a:solidFill>
              <a:latin typeface="Proxima Nova"/>
              <a:ea typeface="Proxima Nova"/>
              <a:cs typeface="Proxima Nova"/>
            </a:endParaRPr>
          </a:p>
          <a:p>
            <a:pPr algn="just"/>
            <a:endParaRPr lang="en-IN" sz="1600" dirty="0">
              <a:solidFill>
                <a:srgbClr val="666666"/>
              </a:solidFill>
              <a:latin typeface="Proxima Nova"/>
              <a:ea typeface="Proxima Nova"/>
              <a:cs typeface="Proxima Nova"/>
            </a:endParaRPr>
          </a:p>
          <a:p>
            <a:pPr algn="just"/>
            <a:r>
              <a:rPr lang="en-IN" sz="1600" dirty="0" smtClean="0">
                <a:solidFill>
                  <a:srgbClr val="666666"/>
                </a:solidFill>
                <a:latin typeface="Proxima Nova"/>
                <a:ea typeface="Proxima Nova"/>
                <a:cs typeface="Proxima Nova"/>
              </a:rPr>
              <a:t>That </a:t>
            </a:r>
            <a:r>
              <a:rPr lang="en-IN" sz="1600" dirty="0">
                <a:solidFill>
                  <a:srgbClr val="666666"/>
                </a:solidFill>
                <a:latin typeface="Proxima Nova"/>
                <a:ea typeface="Proxima Nova"/>
                <a:cs typeface="Proxima Nova"/>
              </a:rPr>
              <a:t>means Big - Oh notation describes the worst case of an algorithm time complexity.</a:t>
            </a:r>
            <a:br>
              <a:rPr lang="en-IN" sz="1600" dirty="0">
                <a:solidFill>
                  <a:srgbClr val="666666"/>
                </a:solidFill>
                <a:latin typeface="Proxima Nova"/>
                <a:ea typeface="Proxima Nova"/>
                <a:cs typeface="Proxima Nova"/>
              </a:rPr>
            </a:br>
            <a:endParaRPr lang="en-IN" sz="1600" dirty="0" smtClean="0">
              <a:solidFill>
                <a:srgbClr val="666666"/>
              </a:solidFill>
              <a:latin typeface="Proxima Nova"/>
              <a:ea typeface="Proxima Nova"/>
              <a:cs typeface="Proxima Nova"/>
            </a:endParaRPr>
          </a:p>
          <a:p>
            <a:pPr algn="just"/>
            <a:r>
              <a:rPr lang="en-IN" sz="1600" dirty="0" smtClean="0">
                <a:solidFill>
                  <a:srgbClr val="666666"/>
                </a:solidFill>
                <a:latin typeface="Proxima Nova"/>
                <a:ea typeface="Proxima Nova"/>
                <a:cs typeface="Proxima Nova"/>
              </a:rPr>
              <a:t>Big </a:t>
            </a:r>
            <a:r>
              <a:rPr lang="en-IN" sz="1600" dirty="0">
                <a:solidFill>
                  <a:srgbClr val="666666"/>
                </a:solidFill>
                <a:latin typeface="Proxima Nova"/>
                <a:ea typeface="Proxima Nova"/>
                <a:cs typeface="Proxima Nova"/>
              </a:rPr>
              <a:t>- Oh Notation can be defined as follows...</a:t>
            </a:r>
          </a:p>
        </p:txBody>
      </p:sp>
    </p:spTree>
    <p:extLst>
      <p:ext uri="{BB962C8B-B14F-4D97-AF65-F5344CB8AC3E}">
        <p14:creationId xmlns:p14="http://schemas.microsoft.com/office/powerpoint/2010/main" val="330511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ASYMPTOTIC NOTATIONS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81729"/>
            <a:ext cx="4386969" cy="3139291"/>
          </a:xfrm>
          <a:prstGeom prst="rect">
            <a:avLst/>
          </a:prstGeom>
          <a:noFill/>
          <a:ln>
            <a:noFill/>
          </a:ln>
        </p:spPr>
        <p:txBody>
          <a:bodyPr spcFirstLastPara="1" wrap="square" lIns="91425" tIns="91425" rIns="91425" bIns="91425" anchor="t" anchorCtr="0">
            <a:spAutoFit/>
          </a:bodyPr>
          <a:lstStyle/>
          <a:p>
            <a:pPr algn="just"/>
            <a:r>
              <a:rPr lang="en-IN" sz="1600" b="1" dirty="0" smtClean="0">
                <a:solidFill>
                  <a:srgbClr val="666666"/>
                </a:solidFill>
                <a:latin typeface="Proxima Nova"/>
                <a:ea typeface="Proxima Nova"/>
                <a:cs typeface="Proxima Nova"/>
              </a:rPr>
              <a:t>Big </a:t>
            </a:r>
            <a:r>
              <a:rPr lang="en-IN" sz="1600" b="1" dirty="0">
                <a:solidFill>
                  <a:srgbClr val="666666"/>
                </a:solidFill>
                <a:latin typeface="Proxima Nova"/>
                <a:ea typeface="Proxima Nova"/>
                <a:cs typeface="Proxima Nova"/>
              </a:rPr>
              <a:t>- Oh (</a:t>
            </a:r>
            <a:r>
              <a:rPr lang="en-IN" sz="1600" b="1" dirty="0" smtClean="0">
                <a:solidFill>
                  <a:srgbClr val="666666"/>
                </a:solidFill>
                <a:latin typeface="Proxima Nova"/>
                <a:ea typeface="Proxima Nova"/>
                <a:cs typeface="Proxima Nova"/>
              </a:rPr>
              <a:t>O)</a:t>
            </a:r>
          </a:p>
          <a:p>
            <a:pPr algn="just"/>
            <a:endParaRPr lang="en-US" sz="1600" dirty="0" smtClean="0">
              <a:solidFill>
                <a:srgbClr val="666666"/>
              </a:solidFill>
              <a:latin typeface="Proxima Nova"/>
              <a:ea typeface="Proxima Nova"/>
              <a:cs typeface="Proxima Nova"/>
            </a:endParaRPr>
          </a:p>
          <a:p>
            <a:pPr algn="just"/>
            <a:r>
              <a:rPr lang="en-US" sz="1600" dirty="0" smtClean="0">
                <a:solidFill>
                  <a:srgbClr val="666666"/>
                </a:solidFill>
                <a:latin typeface="Proxima Nova"/>
                <a:ea typeface="Proxima Nova"/>
                <a:cs typeface="Proxima Nova"/>
              </a:rPr>
              <a:t>Consider </a:t>
            </a:r>
            <a:r>
              <a:rPr lang="en-US" sz="1600" dirty="0">
                <a:solidFill>
                  <a:srgbClr val="666666"/>
                </a:solidFill>
                <a:latin typeface="Proxima Nova"/>
                <a:ea typeface="Proxima Nova"/>
                <a:cs typeface="Proxima Nova"/>
              </a:rPr>
              <a:t>f(n) is your algorithm runtime, and g(n) is an arbitrary time complexity you are trying to relate to your algorithm. </a:t>
            </a:r>
          </a:p>
          <a:p>
            <a:pPr algn="just"/>
            <a:endParaRPr lang="en-IN" sz="1600" dirty="0">
              <a:solidFill>
                <a:srgbClr val="666666"/>
              </a:solidFill>
              <a:latin typeface="Proxima Nova"/>
              <a:ea typeface="Proxima Nova"/>
              <a:cs typeface="Proxima Nova"/>
            </a:endParaRPr>
          </a:p>
          <a:p>
            <a:r>
              <a:rPr lang="en-US" sz="1600" dirty="0" smtClean="0">
                <a:solidFill>
                  <a:srgbClr val="666666"/>
                </a:solidFill>
                <a:latin typeface="Proxima Nova"/>
                <a:ea typeface="Proxima Nova"/>
                <a:cs typeface="Proxima Nova"/>
              </a:rPr>
              <a:t>f(n</a:t>
            </a:r>
            <a:r>
              <a:rPr lang="en-US" sz="1600" dirty="0">
                <a:solidFill>
                  <a:srgbClr val="666666"/>
                </a:solidFill>
                <a:latin typeface="Proxima Nova"/>
                <a:ea typeface="Proxima Nova"/>
                <a:cs typeface="Proxima Nova"/>
              </a:rPr>
              <a:t>) is O(g(n)), </a:t>
            </a:r>
            <a:endParaRPr lang="en-US" sz="1600" dirty="0" smtClean="0">
              <a:solidFill>
                <a:srgbClr val="666666"/>
              </a:solidFill>
              <a:latin typeface="Proxima Nova"/>
              <a:ea typeface="Proxima Nova"/>
              <a:cs typeface="Proxima Nova"/>
            </a:endParaRPr>
          </a:p>
          <a:p>
            <a:r>
              <a:rPr lang="en-US" sz="1600" dirty="0" smtClean="0">
                <a:solidFill>
                  <a:srgbClr val="666666"/>
                </a:solidFill>
                <a:latin typeface="Proxima Nova"/>
                <a:ea typeface="Proxima Nova"/>
                <a:cs typeface="Proxima Nova"/>
              </a:rPr>
              <a:t>if </a:t>
            </a:r>
            <a:r>
              <a:rPr lang="en-US" sz="1600" dirty="0">
                <a:solidFill>
                  <a:srgbClr val="666666"/>
                </a:solidFill>
                <a:latin typeface="Proxima Nova"/>
                <a:ea typeface="Proxima Nova"/>
                <a:cs typeface="Proxima Nova"/>
              </a:rPr>
              <a:t>for some real constants c (c &gt; 0) and </a:t>
            </a:r>
            <a:r>
              <a:rPr lang="en-US" sz="1600" dirty="0" smtClean="0">
                <a:solidFill>
                  <a:srgbClr val="666666"/>
                </a:solidFill>
                <a:latin typeface="Proxima Nova"/>
                <a:ea typeface="Proxima Nova"/>
                <a:cs typeface="Proxima Nova"/>
              </a:rPr>
              <a:t>n</a:t>
            </a:r>
            <a:r>
              <a:rPr lang="en-US" sz="1600" baseline="-25000" dirty="0" smtClean="0">
                <a:solidFill>
                  <a:srgbClr val="666666"/>
                </a:solidFill>
                <a:latin typeface="Proxima Nova"/>
                <a:ea typeface="Proxima Nova"/>
                <a:cs typeface="Proxima Nova"/>
              </a:rPr>
              <a:t>0</a:t>
            </a:r>
            <a:r>
              <a:rPr lang="en-US" sz="1600" dirty="0" smtClean="0">
                <a:solidFill>
                  <a:srgbClr val="666666"/>
                </a:solidFill>
                <a:latin typeface="Proxima Nova"/>
                <a:ea typeface="Proxima Nova"/>
                <a:cs typeface="Proxima Nova"/>
              </a:rPr>
              <a:t> &gt;=1, </a:t>
            </a:r>
            <a:r>
              <a:rPr lang="en-US" sz="1600" dirty="0">
                <a:solidFill>
                  <a:srgbClr val="666666"/>
                </a:solidFill>
                <a:latin typeface="Proxima Nova"/>
                <a:ea typeface="Proxima Nova"/>
                <a:cs typeface="Proxima Nova"/>
              </a:rPr>
              <a:t> </a:t>
            </a:r>
            <a:r>
              <a:rPr lang="en-US" sz="1600" b="1" dirty="0" smtClean="0">
                <a:solidFill>
                  <a:srgbClr val="666666"/>
                </a:solidFill>
                <a:latin typeface="Proxima Nova"/>
                <a:ea typeface="Proxima Nova"/>
                <a:cs typeface="Proxima Nova"/>
              </a:rPr>
              <a:t>f(n</a:t>
            </a:r>
            <a:r>
              <a:rPr lang="en-US" sz="1600" b="1" dirty="0">
                <a:solidFill>
                  <a:srgbClr val="666666"/>
                </a:solidFill>
                <a:latin typeface="Proxima Nova"/>
                <a:ea typeface="Proxima Nova"/>
                <a:cs typeface="Proxima Nova"/>
              </a:rPr>
              <a:t>) &lt;= c* g(n)</a:t>
            </a:r>
            <a:r>
              <a:rPr lang="en-US" sz="1600" dirty="0">
                <a:solidFill>
                  <a:srgbClr val="666666"/>
                </a:solidFill>
                <a:latin typeface="Proxima Nova"/>
                <a:ea typeface="Proxima Nova"/>
                <a:cs typeface="Proxima Nova"/>
              </a:rPr>
              <a:t> </a:t>
            </a:r>
          </a:p>
          <a:p>
            <a:r>
              <a:rPr lang="en-US" sz="1600" dirty="0">
                <a:solidFill>
                  <a:srgbClr val="666666"/>
                </a:solidFill>
                <a:latin typeface="Proxima Nova"/>
                <a:ea typeface="Proxima Nova"/>
                <a:cs typeface="Proxima Nova"/>
              </a:rPr>
              <a:t>for every input size n (n &gt; n</a:t>
            </a:r>
            <a:r>
              <a:rPr lang="en-US" sz="1600" baseline="-25000" dirty="0">
                <a:solidFill>
                  <a:srgbClr val="666666"/>
                </a:solidFill>
                <a:latin typeface="Proxima Nova"/>
                <a:ea typeface="Proxima Nova"/>
                <a:cs typeface="Proxima Nova"/>
              </a:rPr>
              <a:t>0</a:t>
            </a:r>
            <a:r>
              <a:rPr lang="en-US" sz="1600" dirty="0" smtClean="0">
                <a:solidFill>
                  <a:srgbClr val="666666"/>
                </a:solidFill>
                <a:latin typeface="Proxima Nova"/>
                <a:ea typeface="Proxima Nova"/>
                <a:cs typeface="Proxima Nova"/>
              </a:rPr>
              <a:t>)</a:t>
            </a:r>
          </a:p>
          <a:p>
            <a:endParaRPr lang="en-IN" sz="1600" dirty="0">
              <a:solidFill>
                <a:srgbClr val="666666"/>
              </a:solidFill>
              <a:latin typeface="Proxima Nova"/>
              <a:ea typeface="Proxima Nova"/>
              <a:cs typeface="Proxima Nova"/>
            </a:endParaRPr>
          </a:p>
          <a:p>
            <a:pPr algn="just"/>
            <a:r>
              <a:rPr lang="en-IN" sz="1600" dirty="0" smtClean="0">
                <a:solidFill>
                  <a:srgbClr val="666666"/>
                </a:solidFill>
                <a:latin typeface="Proxima Nova"/>
                <a:ea typeface="Proxima Nova"/>
                <a:cs typeface="Proxima Nova"/>
              </a:rPr>
              <a:t>	</a:t>
            </a:r>
            <a:endParaRPr lang="en-IN" sz="1600" dirty="0">
              <a:solidFill>
                <a:srgbClr val="666666"/>
              </a:solidFill>
              <a:latin typeface="Proxima Nova"/>
              <a:ea typeface="Proxima Nova"/>
              <a:cs typeface="Proxima Nova"/>
            </a:endParaRPr>
          </a:p>
        </p:txBody>
      </p:sp>
      <p:pic>
        <p:nvPicPr>
          <p:cNvPr id="2050" name="Picture 2" descr="Asymptotic Analysis: Big-O not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2906" y="802328"/>
            <a:ext cx="3751498" cy="4073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29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ASYMPTOTIC NOTATIONS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81729"/>
            <a:ext cx="7953545" cy="3877954"/>
          </a:xfrm>
          <a:prstGeom prst="rect">
            <a:avLst/>
          </a:prstGeom>
          <a:noFill/>
          <a:ln>
            <a:noFill/>
          </a:ln>
        </p:spPr>
        <p:txBody>
          <a:bodyPr spcFirstLastPara="1" wrap="square" lIns="91425" tIns="91425" rIns="91425" bIns="91425" anchor="t" anchorCtr="0">
            <a:spAutoFit/>
          </a:bodyPr>
          <a:lstStyle/>
          <a:p>
            <a:pPr algn="just"/>
            <a:r>
              <a:rPr lang="en-IN" sz="1600" b="1" dirty="0" smtClean="0">
                <a:solidFill>
                  <a:srgbClr val="666666"/>
                </a:solidFill>
                <a:latin typeface="Proxima Nova"/>
                <a:ea typeface="Proxima Nova"/>
                <a:cs typeface="Proxima Nova"/>
              </a:rPr>
              <a:t>Big </a:t>
            </a:r>
            <a:r>
              <a:rPr lang="en-IN" sz="1600" b="1" dirty="0">
                <a:solidFill>
                  <a:srgbClr val="666666"/>
                </a:solidFill>
                <a:latin typeface="Proxima Nova"/>
                <a:ea typeface="Proxima Nova"/>
                <a:cs typeface="Proxima Nova"/>
              </a:rPr>
              <a:t>- Oh (</a:t>
            </a:r>
            <a:r>
              <a:rPr lang="en-IN" sz="1600" b="1" dirty="0" smtClean="0">
                <a:solidFill>
                  <a:srgbClr val="666666"/>
                </a:solidFill>
                <a:latin typeface="Proxima Nova"/>
                <a:ea typeface="Proxima Nova"/>
                <a:cs typeface="Proxima Nova"/>
              </a:rPr>
              <a:t>O)</a:t>
            </a:r>
          </a:p>
          <a:p>
            <a:pPr algn="just"/>
            <a:endParaRPr lang="en-IN" sz="1600" b="1" dirty="0" smtClean="0">
              <a:solidFill>
                <a:srgbClr val="666666"/>
              </a:solidFill>
              <a:latin typeface="Proxima Nova"/>
              <a:ea typeface="Proxima Nova"/>
              <a:cs typeface="Proxima Nova"/>
            </a:endParaRPr>
          </a:p>
          <a:p>
            <a:pPr algn="just"/>
            <a:r>
              <a:rPr lang="en-IN" sz="1600" b="1" dirty="0" smtClean="0">
                <a:solidFill>
                  <a:srgbClr val="666666"/>
                </a:solidFill>
                <a:latin typeface="Proxima Nova"/>
                <a:ea typeface="Proxima Nova"/>
                <a:cs typeface="Proxima Nova"/>
              </a:rPr>
              <a:t>Example :  </a:t>
            </a:r>
            <a:r>
              <a:rPr lang="en-US" sz="1600" b="1" dirty="0">
                <a:solidFill>
                  <a:srgbClr val="666666"/>
                </a:solidFill>
                <a:latin typeface="Proxima Nova"/>
                <a:ea typeface="Proxima Nova"/>
                <a:cs typeface="Proxima Nova"/>
              </a:rPr>
              <a:t>f(n) = 2n+2 , g(n) = </a:t>
            </a:r>
            <a:r>
              <a:rPr lang="pt-BR" sz="1600" b="1" dirty="0">
                <a:solidFill>
                  <a:srgbClr val="666666"/>
                </a:solidFill>
                <a:latin typeface="Proxima Nova"/>
                <a:ea typeface="Proxima Nova"/>
                <a:cs typeface="Proxima Nova"/>
              </a:rPr>
              <a:t>n</a:t>
            </a:r>
            <a:r>
              <a:rPr lang="pt-BR" sz="1600" b="1" baseline="30000" dirty="0">
                <a:solidFill>
                  <a:srgbClr val="666666"/>
                </a:solidFill>
                <a:latin typeface="Proxima Nova"/>
                <a:ea typeface="Proxima Nova"/>
                <a:cs typeface="Proxima Nova"/>
              </a:rPr>
              <a:t>2</a:t>
            </a:r>
            <a:r>
              <a:rPr lang="en-US" sz="1600" b="1" dirty="0">
                <a:solidFill>
                  <a:srgbClr val="666666"/>
                </a:solidFill>
                <a:latin typeface="Proxima Nova"/>
                <a:ea typeface="Proxima Nova"/>
                <a:cs typeface="Proxima Nova"/>
              </a:rPr>
              <a:t> , </a:t>
            </a:r>
            <a:r>
              <a:rPr lang="pt-BR" sz="1600" b="1" dirty="0">
                <a:solidFill>
                  <a:srgbClr val="666666"/>
                </a:solidFill>
                <a:latin typeface="Proxima Nova"/>
                <a:ea typeface="Proxima Nova"/>
                <a:cs typeface="Proxima Nova"/>
              </a:rPr>
              <a:t>Is f(n) O(g(n</a:t>
            </a:r>
            <a:r>
              <a:rPr lang="pt-BR" sz="1600" b="1" baseline="30000" dirty="0">
                <a:solidFill>
                  <a:srgbClr val="666666"/>
                </a:solidFill>
                <a:latin typeface="Proxima Nova"/>
                <a:ea typeface="Proxima Nova"/>
                <a:cs typeface="Proxima Nova"/>
              </a:rPr>
              <a:t>2</a:t>
            </a:r>
            <a:r>
              <a:rPr lang="pt-BR" sz="1600" b="1" dirty="0">
                <a:solidFill>
                  <a:srgbClr val="666666"/>
                </a:solidFill>
                <a:latin typeface="Proxima Nova"/>
                <a:ea typeface="Proxima Nova"/>
                <a:cs typeface="Proxima Nova"/>
              </a:rPr>
              <a:t>))?</a:t>
            </a:r>
          </a:p>
          <a:p>
            <a:pPr marL="0" indent="0">
              <a:buNone/>
            </a:pPr>
            <a:endParaRPr lang="pt-BR" sz="1600" dirty="0">
              <a:solidFill>
                <a:srgbClr val="666666"/>
              </a:solidFill>
              <a:latin typeface="Proxima Nova"/>
              <a:ea typeface="Proxima Nova"/>
              <a:cs typeface="Proxima Nova"/>
            </a:endParaRPr>
          </a:p>
          <a:p>
            <a:pPr marL="0" indent="0">
              <a:buNone/>
            </a:pPr>
            <a:r>
              <a:rPr lang="pt-BR" sz="1600" dirty="0" smtClean="0">
                <a:solidFill>
                  <a:srgbClr val="666666"/>
                </a:solidFill>
                <a:latin typeface="Proxima Nova"/>
                <a:ea typeface="Proxima Nova"/>
                <a:cs typeface="Proxima Nova"/>
              </a:rPr>
              <a:t>2n+2 </a:t>
            </a:r>
            <a:r>
              <a:rPr lang="pt-BR" sz="1600" dirty="0">
                <a:solidFill>
                  <a:srgbClr val="666666"/>
                </a:solidFill>
                <a:latin typeface="Proxima Nova"/>
                <a:ea typeface="Proxima Nova"/>
                <a:cs typeface="Proxima Nova"/>
              </a:rPr>
              <a:t>&lt;= c* n</a:t>
            </a:r>
            <a:r>
              <a:rPr lang="pt-BR" sz="1600" baseline="30000" dirty="0">
                <a:solidFill>
                  <a:srgbClr val="666666"/>
                </a:solidFill>
                <a:latin typeface="Proxima Nova"/>
                <a:ea typeface="Proxima Nova"/>
                <a:cs typeface="Proxima Nova"/>
              </a:rPr>
              <a:t>2 </a:t>
            </a:r>
            <a:r>
              <a:rPr lang="pt-BR" sz="1600" dirty="0">
                <a:solidFill>
                  <a:srgbClr val="666666"/>
                </a:solidFill>
                <a:latin typeface="Proxima Nova"/>
                <a:ea typeface="Proxima Nova"/>
                <a:cs typeface="Proxima Nova"/>
              </a:rPr>
              <a:t> </a:t>
            </a:r>
          </a:p>
          <a:p>
            <a:pPr marL="0" indent="0">
              <a:buNone/>
            </a:pPr>
            <a:r>
              <a:rPr lang="pt-BR" sz="1600" dirty="0">
                <a:solidFill>
                  <a:srgbClr val="666666"/>
                </a:solidFill>
                <a:latin typeface="Proxima Nova"/>
                <a:ea typeface="Proxima Nova"/>
                <a:cs typeface="Proxima Nova"/>
              </a:rPr>
              <a:t>c</a:t>
            </a:r>
            <a:r>
              <a:rPr lang="pt-BR" sz="1600" dirty="0" smtClean="0">
                <a:solidFill>
                  <a:srgbClr val="666666"/>
                </a:solidFill>
                <a:latin typeface="Proxima Nova"/>
                <a:ea typeface="Proxima Nova"/>
                <a:cs typeface="Proxima Nova"/>
              </a:rPr>
              <a:t>= </a:t>
            </a:r>
            <a:r>
              <a:rPr lang="pt-BR" sz="1600" dirty="0">
                <a:solidFill>
                  <a:srgbClr val="666666"/>
                </a:solidFill>
                <a:latin typeface="Proxima Nova"/>
                <a:ea typeface="Proxima Nova"/>
                <a:cs typeface="Proxima Nova"/>
              </a:rPr>
              <a:t>1</a:t>
            </a:r>
          </a:p>
          <a:p>
            <a:pPr marL="0" indent="0">
              <a:buNone/>
            </a:pPr>
            <a:r>
              <a:rPr lang="pt-BR" sz="1600" dirty="0">
                <a:solidFill>
                  <a:srgbClr val="666666"/>
                </a:solidFill>
                <a:latin typeface="Proxima Nova"/>
                <a:ea typeface="Proxima Nova"/>
                <a:cs typeface="Proxima Nova"/>
              </a:rPr>
              <a:t>2n+2 &lt;= n</a:t>
            </a:r>
            <a:r>
              <a:rPr lang="pt-BR" sz="1600" baseline="30000" dirty="0">
                <a:solidFill>
                  <a:srgbClr val="666666"/>
                </a:solidFill>
                <a:latin typeface="Proxima Nova"/>
                <a:ea typeface="Proxima Nova"/>
                <a:cs typeface="Proxima Nova"/>
              </a:rPr>
              <a:t>2</a:t>
            </a:r>
          </a:p>
          <a:p>
            <a:pPr marL="0" indent="0">
              <a:buNone/>
            </a:pPr>
            <a:endParaRPr lang="pt-BR" sz="1600" dirty="0">
              <a:solidFill>
                <a:srgbClr val="666666"/>
              </a:solidFill>
              <a:latin typeface="Proxima Nova"/>
              <a:ea typeface="Proxima Nova"/>
              <a:cs typeface="Proxima Nova"/>
            </a:endParaRPr>
          </a:p>
          <a:p>
            <a:pPr marL="0" indent="0">
              <a:buNone/>
            </a:pPr>
            <a:endParaRPr lang="pt-BR" sz="1600" dirty="0">
              <a:solidFill>
                <a:srgbClr val="666666"/>
              </a:solidFill>
              <a:latin typeface="Proxima Nova"/>
              <a:ea typeface="Proxima Nova"/>
              <a:cs typeface="Proxima Nova"/>
            </a:endParaRPr>
          </a:p>
          <a:p>
            <a:pPr marL="0" indent="0">
              <a:buNone/>
            </a:pPr>
            <a:endParaRPr lang="pt-BR" sz="1600" dirty="0">
              <a:solidFill>
                <a:srgbClr val="666666"/>
              </a:solidFill>
              <a:latin typeface="Proxima Nova"/>
              <a:ea typeface="Proxima Nova"/>
              <a:cs typeface="Proxima Nova"/>
            </a:endParaRPr>
          </a:p>
          <a:p>
            <a:pPr marL="0" indent="0">
              <a:buNone/>
            </a:pPr>
            <a:endParaRPr lang="en-US" sz="1600" dirty="0">
              <a:solidFill>
                <a:srgbClr val="666666"/>
              </a:solidFill>
              <a:latin typeface="Proxima Nova"/>
              <a:ea typeface="Proxima Nova"/>
              <a:cs typeface="Proxima Nova"/>
            </a:endParaRPr>
          </a:p>
          <a:p>
            <a:pPr marL="0" indent="0">
              <a:buNone/>
            </a:pPr>
            <a:endParaRPr lang="en-US" sz="1600" dirty="0">
              <a:solidFill>
                <a:srgbClr val="666666"/>
              </a:solidFill>
              <a:latin typeface="Proxima Nova"/>
              <a:ea typeface="Proxima Nova"/>
              <a:cs typeface="Proxima Nova"/>
            </a:endParaRPr>
          </a:p>
          <a:p>
            <a:pPr marL="0" indent="0">
              <a:buNone/>
            </a:pPr>
            <a:endParaRPr lang="en-US" sz="1600" dirty="0" smtClean="0">
              <a:solidFill>
                <a:srgbClr val="666666"/>
              </a:solidFill>
              <a:latin typeface="Proxima Nova"/>
              <a:ea typeface="Proxima Nova"/>
              <a:cs typeface="Proxima Nova"/>
            </a:endParaRPr>
          </a:p>
          <a:p>
            <a:pPr marL="0" indent="0">
              <a:buNone/>
            </a:pPr>
            <a:endParaRPr lang="en-US" sz="1600" dirty="0" smtClean="0">
              <a:solidFill>
                <a:srgbClr val="666666"/>
              </a:solidFill>
              <a:latin typeface="Proxima Nova"/>
              <a:ea typeface="Proxima Nova"/>
              <a:cs typeface="Proxima Nova"/>
            </a:endParaRPr>
          </a:p>
          <a:p>
            <a:pPr marL="0" indent="0">
              <a:buNone/>
            </a:pPr>
            <a:r>
              <a:rPr lang="en-US" sz="1600" dirty="0" smtClean="0">
                <a:solidFill>
                  <a:srgbClr val="666666"/>
                </a:solidFill>
                <a:latin typeface="Proxima Nova"/>
                <a:ea typeface="Proxima Nova"/>
                <a:cs typeface="Proxima Nova"/>
              </a:rPr>
              <a:t>For </a:t>
            </a:r>
            <a:r>
              <a:rPr lang="en-US" sz="1600" dirty="0">
                <a:solidFill>
                  <a:srgbClr val="666666"/>
                </a:solidFill>
                <a:latin typeface="Proxima Nova"/>
                <a:ea typeface="Proxima Nova"/>
                <a:cs typeface="Proxima Nova"/>
              </a:rPr>
              <a:t>n&gt;2 we can obtain f(n) &lt; g(n</a:t>
            </a:r>
            <a:r>
              <a:rPr lang="en-US" sz="1600" dirty="0" smtClean="0">
                <a:solidFill>
                  <a:srgbClr val="666666"/>
                </a:solidFill>
                <a:latin typeface="Proxima Nova"/>
                <a:ea typeface="Proxima Nova"/>
                <a:cs typeface="Proxima Nova"/>
              </a:rPr>
              <a:t>).</a:t>
            </a:r>
            <a:endParaRPr lang="en-US" sz="1600" dirty="0">
              <a:solidFill>
                <a:srgbClr val="666666"/>
              </a:solidFill>
              <a:latin typeface="Proxima Nova"/>
              <a:ea typeface="Proxima Nova"/>
              <a:cs typeface="Proxima Nova"/>
            </a:endParaRPr>
          </a:p>
        </p:txBody>
      </p:sp>
      <p:graphicFrame>
        <p:nvGraphicFramePr>
          <p:cNvPr id="2" name="Table 1"/>
          <p:cNvGraphicFramePr>
            <a:graphicFrameLocks noGrp="1"/>
          </p:cNvGraphicFramePr>
          <p:nvPr>
            <p:extLst>
              <p:ext uri="{D42A27DB-BD31-4B8C-83A1-F6EECF244321}">
                <p14:modId xmlns:p14="http://schemas.microsoft.com/office/powerpoint/2010/main" val="172146792"/>
              </p:ext>
            </p:extLst>
          </p:nvPr>
        </p:nvGraphicFramePr>
        <p:xfrm>
          <a:off x="871314" y="2841358"/>
          <a:ext cx="6320595" cy="1494336"/>
        </p:xfrm>
        <a:graphic>
          <a:graphicData uri="http://schemas.openxmlformats.org/drawingml/2006/table">
            <a:tbl>
              <a:tblPr>
                <a:tableStyleId>{5C22544A-7EE6-4342-B048-85BDC9FD1C3A}</a:tableStyleId>
              </a:tblPr>
              <a:tblGrid>
                <a:gridCol w="1017229"/>
                <a:gridCol w="1335113"/>
                <a:gridCol w="1631805"/>
                <a:gridCol w="2336448"/>
              </a:tblGrid>
              <a:tr h="249056">
                <a:tc>
                  <a:txBody>
                    <a:bodyPr/>
                    <a:lstStyle/>
                    <a:p>
                      <a:pPr algn="ctr" fontAlgn="b"/>
                      <a:r>
                        <a:rPr lang="en-IN" sz="1400" b="1" u="none" strike="noStrike" dirty="0">
                          <a:effectLst/>
                          <a:latin typeface="Proxima Nova" panose="020B0604020202020204" charset="0"/>
                        </a:rPr>
                        <a:t>n</a:t>
                      </a:r>
                      <a:endParaRPr lang="en-IN" sz="1400" b="1"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b="1" u="none" strike="noStrike" dirty="0">
                          <a:effectLst/>
                          <a:latin typeface="Proxima Nova" panose="020B0604020202020204" charset="0"/>
                        </a:rPr>
                        <a:t>f(n)=2n+2</a:t>
                      </a:r>
                      <a:endParaRPr lang="en-IN" sz="1400" b="1"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b="1" u="none" strike="noStrike" dirty="0">
                          <a:effectLst/>
                          <a:latin typeface="Proxima Nova" panose="020B0604020202020204" charset="0"/>
                        </a:rPr>
                        <a:t>g(n)=n</a:t>
                      </a:r>
                      <a:r>
                        <a:rPr lang="en-IN" sz="1400" b="1" u="none" strike="noStrike" baseline="30000" dirty="0">
                          <a:effectLst/>
                          <a:latin typeface="Proxima Nova" panose="020B0604020202020204" charset="0"/>
                        </a:rPr>
                        <a:t>2</a:t>
                      </a:r>
                      <a:endParaRPr lang="en-IN" sz="1400" b="1" i="0" u="none" strike="noStrike" baseline="30000" dirty="0">
                        <a:solidFill>
                          <a:srgbClr val="000000"/>
                        </a:solidFill>
                        <a:effectLst/>
                        <a:latin typeface="Proxima Nova" panose="020B0604020202020204" charset="0"/>
                      </a:endParaRPr>
                    </a:p>
                  </a:txBody>
                  <a:tcPr marL="9525" marR="9525" marT="9525" marB="0" anchor="b"/>
                </a:tc>
                <a:tc>
                  <a:txBody>
                    <a:bodyPr/>
                    <a:lstStyle/>
                    <a:p>
                      <a:pPr algn="ctr" fontAlgn="b"/>
                      <a:r>
                        <a:rPr lang="en-IN" sz="1400" b="1" u="none" strike="noStrike" dirty="0">
                          <a:effectLst/>
                          <a:latin typeface="Proxima Nova" panose="020B0604020202020204" charset="0"/>
                        </a:rPr>
                        <a:t>f(n)&lt;=c*g(n)</a:t>
                      </a:r>
                      <a:endParaRPr lang="en-IN" sz="1400" b="1" i="0" u="none" strike="noStrike" dirty="0">
                        <a:solidFill>
                          <a:srgbClr val="000000"/>
                        </a:solidFill>
                        <a:effectLst/>
                        <a:latin typeface="Proxima Nova" panose="020B0604020202020204" charset="0"/>
                      </a:endParaRPr>
                    </a:p>
                  </a:txBody>
                  <a:tcPr marL="9525" marR="9525" marT="9525" marB="0" anchor="b"/>
                </a:tc>
              </a:tr>
              <a:tr h="249056">
                <a:tc>
                  <a:txBody>
                    <a:bodyPr/>
                    <a:lstStyle/>
                    <a:p>
                      <a:pPr algn="ctr" fontAlgn="b"/>
                      <a:r>
                        <a:rPr lang="en-IN" sz="1400" u="none" strike="noStrike" dirty="0">
                          <a:effectLst/>
                          <a:latin typeface="Proxima Nova" panose="020B0604020202020204" charset="0"/>
                        </a:rPr>
                        <a:t>1</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4</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1</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f(n)&gt;g(n)</a:t>
                      </a:r>
                      <a:endParaRPr lang="en-IN" sz="1400" b="0" i="0" u="none" strike="noStrike" dirty="0">
                        <a:solidFill>
                          <a:srgbClr val="000000"/>
                        </a:solidFill>
                        <a:effectLst/>
                        <a:latin typeface="Proxima Nova" panose="020B0604020202020204" charset="0"/>
                      </a:endParaRPr>
                    </a:p>
                  </a:txBody>
                  <a:tcPr marL="9525" marR="9525" marT="9525" marB="0" anchor="b"/>
                </a:tc>
              </a:tr>
              <a:tr h="249056">
                <a:tc>
                  <a:txBody>
                    <a:bodyPr/>
                    <a:lstStyle/>
                    <a:p>
                      <a:pPr algn="ctr" fontAlgn="b"/>
                      <a:r>
                        <a:rPr lang="en-IN" sz="1400" u="none" strike="noStrike">
                          <a:effectLst/>
                          <a:latin typeface="Proxima Nova" panose="020B0604020202020204" charset="0"/>
                        </a:rPr>
                        <a:t>2</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6</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4</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f(n)&gt;g(n)</a:t>
                      </a:r>
                      <a:endParaRPr lang="en-IN" sz="1400" b="0" i="0" u="none" strike="noStrike">
                        <a:solidFill>
                          <a:srgbClr val="000000"/>
                        </a:solidFill>
                        <a:effectLst/>
                        <a:latin typeface="Proxima Nova" panose="020B0604020202020204" charset="0"/>
                      </a:endParaRPr>
                    </a:p>
                  </a:txBody>
                  <a:tcPr marL="9525" marR="9525" marT="9525" marB="0" anchor="b"/>
                </a:tc>
              </a:tr>
              <a:tr h="249056">
                <a:tc>
                  <a:txBody>
                    <a:bodyPr/>
                    <a:lstStyle/>
                    <a:p>
                      <a:pPr algn="ctr" fontAlgn="b"/>
                      <a:r>
                        <a:rPr lang="en-IN" sz="1400" u="none" strike="noStrike">
                          <a:effectLst/>
                          <a:latin typeface="Proxima Nova" panose="020B0604020202020204" charset="0"/>
                        </a:rPr>
                        <a:t>3</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8</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9</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f(n)&lt;g(n)</a:t>
                      </a:r>
                      <a:endParaRPr lang="en-IN" sz="1400" b="0" i="0" u="none" strike="noStrike">
                        <a:solidFill>
                          <a:srgbClr val="000000"/>
                        </a:solidFill>
                        <a:effectLst/>
                        <a:latin typeface="Proxima Nova" panose="020B0604020202020204" charset="0"/>
                      </a:endParaRPr>
                    </a:p>
                  </a:txBody>
                  <a:tcPr marL="9525" marR="9525" marT="9525" marB="0" anchor="b"/>
                </a:tc>
              </a:tr>
              <a:tr h="249056">
                <a:tc>
                  <a:txBody>
                    <a:bodyPr/>
                    <a:lstStyle/>
                    <a:p>
                      <a:pPr algn="ctr" fontAlgn="b"/>
                      <a:r>
                        <a:rPr lang="en-IN" sz="1400" u="none" strike="noStrike">
                          <a:effectLst/>
                          <a:latin typeface="Proxima Nova" panose="020B0604020202020204" charset="0"/>
                        </a:rPr>
                        <a:t>4</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10</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16</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f(n)&lt;g(n)</a:t>
                      </a:r>
                      <a:endParaRPr lang="en-IN" sz="1400" b="0" i="0" u="none" strike="noStrike">
                        <a:solidFill>
                          <a:srgbClr val="000000"/>
                        </a:solidFill>
                        <a:effectLst/>
                        <a:latin typeface="Proxima Nova" panose="020B0604020202020204" charset="0"/>
                      </a:endParaRPr>
                    </a:p>
                  </a:txBody>
                  <a:tcPr marL="9525" marR="9525" marT="9525" marB="0" anchor="b"/>
                </a:tc>
              </a:tr>
              <a:tr h="249056">
                <a:tc>
                  <a:txBody>
                    <a:bodyPr/>
                    <a:lstStyle/>
                    <a:p>
                      <a:pPr algn="ctr" fontAlgn="b"/>
                      <a:r>
                        <a:rPr lang="en-IN" sz="1400" u="none" strike="noStrike">
                          <a:effectLst/>
                          <a:latin typeface="Proxima Nova" panose="020B0604020202020204" charset="0"/>
                        </a:rPr>
                        <a:t>5</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12</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25</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f(n)&lt;g(n)</a:t>
                      </a:r>
                      <a:endParaRPr lang="en-IN" sz="1400" b="0" i="0" u="none" strike="noStrike" dirty="0">
                        <a:solidFill>
                          <a:srgbClr val="000000"/>
                        </a:solidFill>
                        <a:effectLst/>
                        <a:latin typeface="Proxima Nova" panose="020B0604020202020204" charset="0"/>
                      </a:endParaRPr>
                    </a:p>
                  </a:txBody>
                  <a:tcPr marL="9525" marR="9525" marT="9525" marB="0" anchor="b"/>
                </a:tc>
              </a:tr>
            </a:tbl>
          </a:graphicData>
        </a:graphic>
      </p:graphicFrame>
    </p:spTree>
    <p:extLst>
      <p:ext uri="{BB962C8B-B14F-4D97-AF65-F5344CB8AC3E}">
        <p14:creationId xmlns:p14="http://schemas.microsoft.com/office/powerpoint/2010/main" val="13970970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2"/>
          <p:cNvPicPr preferRelativeResize="0"/>
          <p:nvPr/>
        </p:nvPicPr>
        <p:blipFill>
          <a:blip r:embed="rId3">
            <a:alphaModFix/>
          </a:blip>
          <a:stretch>
            <a:fillRect/>
          </a:stretch>
        </p:blipFill>
        <p:spPr>
          <a:xfrm>
            <a:off x="4750" y="4750"/>
            <a:ext cx="9134475" cy="5133975"/>
          </a:xfrm>
          <a:prstGeom prst="rect">
            <a:avLst/>
          </a:prstGeom>
          <a:noFill/>
          <a:ln>
            <a:noFill/>
          </a:ln>
        </p:spPr>
      </p:pic>
      <p:pic>
        <p:nvPicPr>
          <p:cNvPr id="166" name="Google Shape;166;p22"/>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71" name="Google Shape;171;p22"/>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1" name="Google Shape;71;p15"/>
          <p:cNvSpPr txBox="1"/>
          <p:nvPr/>
        </p:nvSpPr>
        <p:spPr>
          <a:xfrm>
            <a:off x="333812" y="2095794"/>
            <a:ext cx="4830903" cy="923299"/>
          </a:xfrm>
          <a:prstGeom prst="rect">
            <a:avLst/>
          </a:prstGeom>
          <a:noFill/>
          <a:ln>
            <a:noFill/>
          </a:ln>
        </p:spPr>
        <p:txBody>
          <a:bodyPr spcFirstLastPara="1" wrap="square" lIns="91425" tIns="91425" rIns="91425" bIns="91425" anchor="t" anchorCtr="0">
            <a:spAutoFit/>
          </a:bodyPr>
          <a:lstStyle/>
          <a:p>
            <a:pPr lvl="0"/>
            <a:r>
              <a:rPr lang="en-US" sz="2400" dirty="0" smtClean="0">
                <a:solidFill>
                  <a:schemeClr val="tx1"/>
                </a:solidFill>
                <a:latin typeface="Proxima Nova" panose="020B0604020202020204" charset="0"/>
                <a:ea typeface="Proxima Nova"/>
                <a:cs typeface="Proxima Nova"/>
                <a:sym typeface="Proxima Nova"/>
              </a:rPr>
              <a:t>Unit - 2</a:t>
            </a:r>
            <a:endParaRPr lang="en-IN" sz="2400" dirty="0" smtClean="0">
              <a:solidFill>
                <a:schemeClr val="tx1"/>
              </a:solidFill>
              <a:latin typeface="Proxima Nova" panose="020B0604020202020204" charset="0"/>
              <a:ea typeface="Proxima Nova"/>
              <a:cs typeface="Proxima Nova"/>
              <a:sym typeface="Proxima Nova"/>
            </a:endParaRPr>
          </a:p>
          <a:p>
            <a:r>
              <a:rPr lang="en-IN" sz="2400" dirty="0" smtClean="0">
                <a:solidFill>
                  <a:schemeClr val="tx1"/>
                </a:solidFill>
                <a:latin typeface="Proxima Nova" panose="020B0604020202020204" charset="0"/>
              </a:rPr>
              <a:t>Analysis </a:t>
            </a:r>
            <a:r>
              <a:rPr lang="en-IN" sz="2400" dirty="0">
                <a:solidFill>
                  <a:schemeClr val="tx1"/>
                </a:solidFill>
                <a:latin typeface="Proxima Nova" panose="020B0604020202020204" charset="0"/>
              </a:rPr>
              <a:t>of Algorithms</a:t>
            </a:r>
          </a:p>
        </p:txBody>
      </p:sp>
      <p:sp>
        <p:nvSpPr>
          <p:cNvPr id="12" name="Google Shape;73;p15"/>
          <p:cNvSpPr txBox="1"/>
          <p:nvPr/>
        </p:nvSpPr>
        <p:spPr>
          <a:xfrm>
            <a:off x="333812" y="4253501"/>
            <a:ext cx="3570368" cy="615523"/>
          </a:xfrm>
          <a:prstGeom prst="rect">
            <a:avLst/>
          </a:prstGeom>
          <a:noFill/>
          <a:ln>
            <a:noFill/>
          </a:ln>
        </p:spPr>
        <p:txBody>
          <a:bodyPr spcFirstLastPara="1" wrap="square" lIns="91425" tIns="91425" rIns="91425" bIns="91425" anchor="t" anchorCtr="0">
            <a:spAutoFit/>
          </a:bodyPr>
          <a:lstStyle/>
          <a:p>
            <a:pPr lvl="0"/>
            <a:r>
              <a:rPr lang="en-US" dirty="0">
                <a:solidFill>
                  <a:schemeClr val="tx1"/>
                </a:solidFill>
              </a:rPr>
              <a:t>Prof. </a:t>
            </a:r>
            <a:r>
              <a:rPr lang="en-US" dirty="0" smtClean="0">
                <a:solidFill>
                  <a:schemeClr val="tx1"/>
                </a:solidFill>
              </a:rPr>
              <a:t>Jaydeep K. Ratanpara</a:t>
            </a:r>
            <a:endParaRPr lang="en-US" dirty="0">
              <a:solidFill>
                <a:schemeClr val="tx1"/>
              </a:solidFill>
            </a:endParaRPr>
          </a:p>
          <a:p>
            <a:pPr lvl="0"/>
            <a:r>
              <a:rPr lang="en-US" dirty="0">
                <a:solidFill>
                  <a:schemeClr val="tx1"/>
                </a:solidFill>
              </a:rPr>
              <a:t>Computer Engineering Department</a:t>
            </a:r>
            <a:endParaRPr dirty="0">
              <a:solidFill>
                <a:schemeClr val="tx1"/>
              </a:solidFill>
            </a:endParaRPr>
          </a:p>
        </p:txBody>
      </p:sp>
      <p:sp>
        <p:nvSpPr>
          <p:cNvPr id="13" name="Google Shape;71;p15"/>
          <p:cNvSpPr txBox="1"/>
          <p:nvPr/>
        </p:nvSpPr>
        <p:spPr>
          <a:xfrm>
            <a:off x="333812" y="784473"/>
            <a:ext cx="4751896" cy="446246"/>
          </a:xfrm>
          <a:prstGeom prst="rect">
            <a:avLst/>
          </a:prstGeom>
          <a:noFill/>
          <a:ln>
            <a:noFill/>
          </a:ln>
        </p:spPr>
        <p:txBody>
          <a:bodyPr spcFirstLastPara="1" wrap="square" lIns="91425" tIns="91425" rIns="91425" bIns="91425" anchor="t" anchorCtr="0">
            <a:spAutoFit/>
          </a:bodyPr>
          <a:lstStyle/>
          <a:p>
            <a:pPr lvl="0"/>
            <a:r>
              <a:rPr lang="en-IN" sz="1700" dirty="0">
                <a:solidFill>
                  <a:schemeClr val="tx1"/>
                </a:solidFill>
                <a:latin typeface="Proxima Nova"/>
                <a:ea typeface="Proxima Nova"/>
                <a:cs typeface="Proxima Nova"/>
                <a:sym typeface="Proxima Nova"/>
              </a:rPr>
              <a:t>01CE0503 - </a:t>
            </a:r>
            <a:r>
              <a:rPr lang="en-IN" sz="1700" dirty="0">
                <a:solidFill>
                  <a:schemeClr val="tx1"/>
                </a:solidFill>
                <a:latin typeface="Proxima Nova"/>
                <a:ea typeface="Proxima Nova"/>
                <a:cs typeface="Proxima Nova"/>
              </a:rPr>
              <a:t>Design and Analysis </a:t>
            </a:r>
            <a:r>
              <a:rPr lang="en-IN" sz="1700" dirty="0" smtClean="0">
                <a:solidFill>
                  <a:schemeClr val="tx1"/>
                </a:solidFill>
                <a:latin typeface="Proxima Nova"/>
                <a:ea typeface="Proxima Nova"/>
                <a:cs typeface="Proxima Nova"/>
              </a:rPr>
              <a:t>of Algorithm</a:t>
            </a:r>
            <a:endParaRPr lang="en-IN" sz="1700" dirty="0">
              <a:solidFill>
                <a:schemeClr val="tx1"/>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ASYMPTOTIC NOTATIONS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81729"/>
            <a:ext cx="7953545" cy="3877954"/>
          </a:xfrm>
          <a:prstGeom prst="rect">
            <a:avLst/>
          </a:prstGeom>
          <a:noFill/>
          <a:ln>
            <a:noFill/>
          </a:ln>
        </p:spPr>
        <p:txBody>
          <a:bodyPr spcFirstLastPara="1" wrap="square" lIns="91425" tIns="91425" rIns="91425" bIns="91425" anchor="t" anchorCtr="0">
            <a:spAutoFit/>
          </a:bodyPr>
          <a:lstStyle/>
          <a:p>
            <a:pPr algn="just"/>
            <a:r>
              <a:rPr lang="en-IN" sz="1600" b="1" dirty="0" smtClean="0">
                <a:solidFill>
                  <a:srgbClr val="666666"/>
                </a:solidFill>
                <a:latin typeface="Proxima Nova"/>
                <a:ea typeface="Proxima Nova"/>
                <a:cs typeface="Proxima Nova"/>
              </a:rPr>
              <a:t>Big </a:t>
            </a:r>
            <a:r>
              <a:rPr lang="en-IN" sz="1600" b="1" dirty="0">
                <a:solidFill>
                  <a:srgbClr val="666666"/>
                </a:solidFill>
                <a:latin typeface="Proxima Nova"/>
                <a:ea typeface="Proxima Nova"/>
                <a:cs typeface="Proxima Nova"/>
              </a:rPr>
              <a:t>- Oh (</a:t>
            </a:r>
            <a:r>
              <a:rPr lang="en-IN" sz="1600" b="1" dirty="0" smtClean="0">
                <a:solidFill>
                  <a:srgbClr val="666666"/>
                </a:solidFill>
                <a:latin typeface="Proxima Nova"/>
                <a:ea typeface="Proxima Nova"/>
                <a:cs typeface="Proxima Nova"/>
              </a:rPr>
              <a:t>O)</a:t>
            </a:r>
          </a:p>
          <a:p>
            <a:pPr marL="0" indent="0">
              <a:buNone/>
            </a:pPr>
            <a:endParaRPr lang="en-IN" sz="1600" dirty="0" smtClean="0">
              <a:solidFill>
                <a:srgbClr val="666666"/>
              </a:solidFill>
              <a:latin typeface="Proxima Nova"/>
              <a:ea typeface="Proxima Nova"/>
              <a:cs typeface="Proxima Nova"/>
            </a:endParaRPr>
          </a:p>
          <a:p>
            <a:pPr marL="0" indent="0">
              <a:buNone/>
            </a:pPr>
            <a:r>
              <a:rPr lang="en-IN" sz="1600" b="1" dirty="0" smtClean="0">
                <a:solidFill>
                  <a:srgbClr val="666666"/>
                </a:solidFill>
                <a:latin typeface="Proxima Nova"/>
                <a:ea typeface="Proxima Nova"/>
                <a:cs typeface="Proxima Nova"/>
              </a:rPr>
              <a:t>Example : Consider </a:t>
            </a:r>
            <a:r>
              <a:rPr lang="en-IN" sz="1600" b="1" dirty="0">
                <a:solidFill>
                  <a:srgbClr val="666666"/>
                </a:solidFill>
                <a:latin typeface="Proxima Nova"/>
                <a:ea typeface="Proxima Nova"/>
                <a:cs typeface="Proxima Nova"/>
              </a:rPr>
              <a:t>the following f(n) and g(n)...</a:t>
            </a:r>
            <a:br>
              <a:rPr lang="en-IN" sz="1600" b="1" dirty="0">
                <a:solidFill>
                  <a:srgbClr val="666666"/>
                </a:solidFill>
                <a:latin typeface="Proxima Nova"/>
                <a:ea typeface="Proxima Nova"/>
                <a:cs typeface="Proxima Nova"/>
              </a:rPr>
            </a:br>
            <a:r>
              <a:rPr lang="en-IN" sz="1600" b="1" dirty="0">
                <a:solidFill>
                  <a:srgbClr val="666666"/>
                </a:solidFill>
                <a:latin typeface="Proxima Nova"/>
                <a:ea typeface="Proxima Nova"/>
                <a:cs typeface="Proxima Nova"/>
              </a:rPr>
              <a:t>f(n) = 3n + 2</a:t>
            </a:r>
            <a:br>
              <a:rPr lang="en-IN" sz="1600" b="1" dirty="0">
                <a:solidFill>
                  <a:srgbClr val="666666"/>
                </a:solidFill>
                <a:latin typeface="Proxima Nova"/>
                <a:ea typeface="Proxima Nova"/>
                <a:cs typeface="Proxima Nova"/>
              </a:rPr>
            </a:br>
            <a:r>
              <a:rPr lang="en-IN" sz="1600" b="1" dirty="0">
                <a:solidFill>
                  <a:srgbClr val="666666"/>
                </a:solidFill>
                <a:latin typeface="Proxima Nova"/>
                <a:ea typeface="Proxima Nova"/>
                <a:cs typeface="Proxima Nova"/>
              </a:rPr>
              <a:t>g(n) = </a:t>
            </a:r>
            <a:r>
              <a:rPr lang="en-IN" sz="1600" b="1" dirty="0" smtClean="0">
                <a:solidFill>
                  <a:srgbClr val="666666"/>
                </a:solidFill>
                <a:latin typeface="Proxima Nova"/>
                <a:ea typeface="Proxima Nova"/>
                <a:cs typeface="Proxima Nova"/>
              </a:rPr>
              <a:t>n</a:t>
            </a:r>
          </a:p>
          <a:p>
            <a:pPr marL="0" indent="0">
              <a:buNone/>
            </a:pPr>
            <a:r>
              <a:rPr lang="en-IN" sz="1600" dirty="0">
                <a:solidFill>
                  <a:srgbClr val="666666"/>
                </a:solidFill>
                <a:latin typeface="Proxima Nova"/>
                <a:ea typeface="Proxima Nova"/>
                <a:cs typeface="Proxima Nova"/>
              </a:rPr>
              <a:t/>
            </a:r>
            <a:br>
              <a:rPr lang="en-IN" sz="1600" dirty="0">
                <a:solidFill>
                  <a:srgbClr val="666666"/>
                </a:solidFill>
                <a:latin typeface="Proxima Nova"/>
                <a:ea typeface="Proxima Nova"/>
                <a:cs typeface="Proxima Nova"/>
              </a:rPr>
            </a:br>
            <a:r>
              <a:rPr lang="en-IN" sz="1600" dirty="0">
                <a:solidFill>
                  <a:srgbClr val="666666"/>
                </a:solidFill>
                <a:latin typeface="Proxima Nova"/>
                <a:ea typeface="Proxima Nova"/>
                <a:cs typeface="Proxima Nova"/>
              </a:rPr>
              <a:t>If we want to represent f(n) as O(g(n)) then </a:t>
            </a:r>
            <a:endParaRPr lang="en-IN" sz="1600" dirty="0" smtClean="0">
              <a:solidFill>
                <a:srgbClr val="666666"/>
              </a:solidFill>
              <a:latin typeface="Proxima Nova"/>
              <a:ea typeface="Proxima Nova"/>
              <a:cs typeface="Proxima Nova"/>
            </a:endParaRPr>
          </a:p>
          <a:p>
            <a:pPr marL="0" indent="0">
              <a:buNone/>
            </a:pPr>
            <a:r>
              <a:rPr lang="en-IN" sz="1600" dirty="0" smtClean="0">
                <a:solidFill>
                  <a:srgbClr val="666666"/>
                </a:solidFill>
                <a:latin typeface="Proxima Nova"/>
                <a:ea typeface="Proxima Nova"/>
                <a:cs typeface="Proxima Nova"/>
              </a:rPr>
              <a:t>it </a:t>
            </a:r>
            <a:r>
              <a:rPr lang="en-IN" sz="1600" dirty="0">
                <a:solidFill>
                  <a:srgbClr val="666666"/>
                </a:solidFill>
                <a:latin typeface="Proxima Nova"/>
                <a:ea typeface="Proxima Nova"/>
                <a:cs typeface="Proxima Nova"/>
              </a:rPr>
              <a:t>must satisfy f(n) &lt;= </a:t>
            </a:r>
            <a:r>
              <a:rPr lang="en-IN" sz="1600" dirty="0" smtClean="0">
                <a:solidFill>
                  <a:srgbClr val="666666"/>
                </a:solidFill>
                <a:latin typeface="Proxima Nova"/>
                <a:ea typeface="Proxima Nova"/>
                <a:cs typeface="Proxima Nova"/>
              </a:rPr>
              <a:t>c *g(n</a:t>
            </a:r>
            <a:r>
              <a:rPr lang="en-IN" sz="1600" dirty="0">
                <a:solidFill>
                  <a:srgbClr val="666666"/>
                </a:solidFill>
                <a:latin typeface="Proxima Nova"/>
                <a:ea typeface="Proxima Nova"/>
                <a:cs typeface="Proxima Nova"/>
              </a:rPr>
              <a:t>) for all values of </a:t>
            </a:r>
            <a:r>
              <a:rPr lang="en-IN" sz="1600" dirty="0" smtClean="0">
                <a:solidFill>
                  <a:srgbClr val="666666"/>
                </a:solidFill>
                <a:latin typeface="Proxima Nova"/>
                <a:ea typeface="Proxima Nova"/>
                <a:cs typeface="Proxima Nova"/>
              </a:rPr>
              <a:t>c </a:t>
            </a:r>
            <a:r>
              <a:rPr lang="en-IN" sz="1600" dirty="0">
                <a:solidFill>
                  <a:srgbClr val="666666"/>
                </a:solidFill>
                <a:latin typeface="Proxima Nova"/>
                <a:ea typeface="Proxima Nova"/>
                <a:cs typeface="Proxima Nova"/>
              </a:rPr>
              <a:t>&gt; 0 and n</a:t>
            </a:r>
            <a:r>
              <a:rPr lang="en-IN" sz="1600" baseline="-25000" dirty="0">
                <a:solidFill>
                  <a:srgbClr val="666666"/>
                </a:solidFill>
                <a:latin typeface="Proxima Nova"/>
                <a:ea typeface="Proxima Nova"/>
                <a:cs typeface="Proxima Nova"/>
              </a:rPr>
              <a:t>0</a:t>
            </a:r>
            <a:r>
              <a:rPr lang="en-IN" sz="1600" dirty="0">
                <a:solidFill>
                  <a:srgbClr val="666666"/>
                </a:solidFill>
                <a:latin typeface="Proxima Nova"/>
                <a:ea typeface="Proxima Nova"/>
                <a:cs typeface="Proxima Nova"/>
              </a:rPr>
              <a:t>&gt;= </a:t>
            </a:r>
            <a:r>
              <a:rPr lang="en-IN" sz="1600" dirty="0" smtClean="0">
                <a:solidFill>
                  <a:srgbClr val="666666"/>
                </a:solidFill>
                <a:latin typeface="Proxima Nova"/>
                <a:ea typeface="Proxima Nova"/>
                <a:cs typeface="Proxima Nova"/>
              </a:rPr>
              <a:t>1</a:t>
            </a:r>
          </a:p>
          <a:p>
            <a:pPr marL="0" indent="0">
              <a:buNone/>
            </a:pPr>
            <a:endParaRPr lang="en-IN" sz="1600" dirty="0" smtClean="0">
              <a:solidFill>
                <a:srgbClr val="666666"/>
              </a:solidFill>
              <a:latin typeface="Proxima Nova"/>
              <a:ea typeface="Proxima Nova"/>
              <a:cs typeface="Proxima Nova"/>
            </a:endParaRPr>
          </a:p>
          <a:p>
            <a:pPr marL="0" indent="0">
              <a:buNone/>
            </a:pPr>
            <a:r>
              <a:rPr lang="en-IN" sz="1600" dirty="0" smtClean="0">
                <a:solidFill>
                  <a:srgbClr val="666666"/>
                </a:solidFill>
                <a:latin typeface="Proxima Nova"/>
                <a:ea typeface="Proxima Nova"/>
                <a:cs typeface="Proxima Nova"/>
              </a:rPr>
              <a:t>f(n</a:t>
            </a:r>
            <a:r>
              <a:rPr lang="en-IN" sz="1600" dirty="0">
                <a:solidFill>
                  <a:srgbClr val="666666"/>
                </a:solidFill>
                <a:latin typeface="Proxima Nova"/>
                <a:ea typeface="Proxima Nova"/>
                <a:cs typeface="Proxima Nova"/>
              </a:rPr>
              <a:t>) &lt;= </a:t>
            </a:r>
            <a:r>
              <a:rPr lang="en-IN" sz="1600" dirty="0" smtClean="0">
                <a:solidFill>
                  <a:srgbClr val="666666"/>
                </a:solidFill>
                <a:latin typeface="Proxima Nova"/>
                <a:ea typeface="Proxima Nova"/>
                <a:cs typeface="Proxima Nova"/>
              </a:rPr>
              <a:t>c * g(n) ⇒ 3n </a:t>
            </a:r>
            <a:r>
              <a:rPr lang="en-IN" sz="1600" dirty="0">
                <a:solidFill>
                  <a:srgbClr val="666666"/>
                </a:solidFill>
                <a:latin typeface="Proxima Nova"/>
                <a:ea typeface="Proxima Nova"/>
                <a:cs typeface="Proxima Nova"/>
              </a:rPr>
              <a:t>+ 2 &lt;= </a:t>
            </a:r>
            <a:r>
              <a:rPr lang="en-IN" sz="1600" dirty="0" smtClean="0">
                <a:solidFill>
                  <a:srgbClr val="666666"/>
                </a:solidFill>
                <a:latin typeface="Proxima Nova"/>
                <a:ea typeface="Proxima Nova"/>
                <a:cs typeface="Proxima Nova"/>
              </a:rPr>
              <a:t>c*n</a:t>
            </a:r>
            <a:r>
              <a:rPr lang="en-IN" sz="1600" dirty="0">
                <a:solidFill>
                  <a:srgbClr val="666666"/>
                </a:solidFill>
                <a:latin typeface="Proxima Nova"/>
                <a:ea typeface="Proxima Nova"/>
                <a:cs typeface="Proxima Nova"/>
              </a:rPr>
              <a:t/>
            </a:r>
            <a:br>
              <a:rPr lang="en-IN" sz="1600" dirty="0">
                <a:solidFill>
                  <a:srgbClr val="666666"/>
                </a:solidFill>
                <a:latin typeface="Proxima Nova"/>
                <a:ea typeface="Proxima Nova"/>
                <a:cs typeface="Proxima Nova"/>
              </a:rPr>
            </a:br>
            <a:endParaRPr lang="en-IN" sz="1600" dirty="0" smtClean="0">
              <a:solidFill>
                <a:srgbClr val="666666"/>
              </a:solidFill>
              <a:latin typeface="Proxima Nova"/>
              <a:ea typeface="Proxima Nova"/>
              <a:cs typeface="Proxima Nova"/>
            </a:endParaRPr>
          </a:p>
          <a:p>
            <a:pPr marL="0" indent="0">
              <a:buNone/>
            </a:pPr>
            <a:r>
              <a:rPr lang="en-IN" sz="1600" dirty="0" smtClean="0">
                <a:solidFill>
                  <a:srgbClr val="666666"/>
                </a:solidFill>
                <a:latin typeface="Proxima Nova"/>
                <a:ea typeface="Proxima Nova"/>
                <a:cs typeface="Proxima Nova"/>
              </a:rPr>
              <a:t>Above </a:t>
            </a:r>
            <a:r>
              <a:rPr lang="en-IN" sz="1600" dirty="0">
                <a:solidFill>
                  <a:srgbClr val="666666"/>
                </a:solidFill>
                <a:latin typeface="Proxima Nova"/>
                <a:ea typeface="Proxima Nova"/>
                <a:cs typeface="Proxima Nova"/>
              </a:rPr>
              <a:t>condition is always TRUE for all values of C = 4 and n &gt;= 2</a:t>
            </a:r>
            <a:r>
              <a:rPr lang="en-IN" sz="1600" dirty="0" smtClean="0">
                <a:solidFill>
                  <a:srgbClr val="666666"/>
                </a:solidFill>
                <a:latin typeface="Proxima Nova"/>
                <a:ea typeface="Proxima Nova"/>
                <a:cs typeface="Proxima Nova"/>
              </a:rPr>
              <a:t>.</a:t>
            </a:r>
          </a:p>
          <a:p>
            <a:pPr marL="0" indent="0">
              <a:buNone/>
            </a:pPr>
            <a:r>
              <a:rPr lang="en-IN" sz="1600" dirty="0">
                <a:solidFill>
                  <a:srgbClr val="666666"/>
                </a:solidFill>
                <a:latin typeface="Proxima Nova"/>
                <a:ea typeface="Proxima Nova"/>
                <a:cs typeface="Proxima Nova"/>
              </a:rPr>
              <a:t/>
            </a:r>
            <a:br>
              <a:rPr lang="en-IN" sz="1600" dirty="0">
                <a:solidFill>
                  <a:srgbClr val="666666"/>
                </a:solidFill>
                <a:latin typeface="Proxima Nova"/>
                <a:ea typeface="Proxima Nova"/>
                <a:cs typeface="Proxima Nova"/>
              </a:rPr>
            </a:br>
            <a:r>
              <a:rPr lang="en-IN" sz="1600" dirty="0">
                <a:solidFill>
                  <a:srgbClr val="666666"/>
                </a:solidFill>
                <a:latin typeface="Proxima Nova"/>
                <a:ea typeface="Proxima Nova"/>
                <a:cs typeface="Proxima Nova"/>
              </a:rPr>
              <a:t>By using Big - Oh notation we can represent the time complexity as follows...</a:t>
            </a:r>
            <a:br>
              <a:rPr lang="en-IN" sz="1600" dirty="0">
                <a:solidFill>
                  <a:srgbClr val="666666"/>
                </a:solidFill>
                <a:latin typeface="Proxima Nova"/>
                <a:ea typeface="Proxima Nova"/>
                <a:cs typeface="Proxima Nova"/>
              </a:rPr>
            </a:br>
            <a:r>
              <a:rPr lang="en-IN" sz="1600" dirty="0">
                <a:solidFill>
                  <a:srgbClr val="666666"/>
                </a:solidFill>
                <a:latin typeface="Proxima Nova"/>
                <a:ea typeface="Proxima Nova"/>
                <a:cs typeface="Proxima Nova"/>
              </a:rPr>
              <a:t>3n + 2 = O(n</a:t>
            </a:r>
            <a:r>
              <a:rPr lang="en-IN" sz="1600" dirty="0" smtClean="0">
                <a:solidFill>
                  <a:srgbClr val="666666"/>
                </a:solidFill>
                <a:latin typeface="Proxima Nova"/>
                <a:ea typeface="Proxima Nova"/>
                <a:cs typeface="Proxima Nova"/>
              </a:rPr>
              <a:t>)</a:t>
            </a:r>
            <a:endParaRPr lang="pt-BR" sz="1600" dirty="0">
              <a:solidFill>
                <a:srgbClr val="666666"/>
              </a:solidFill>
              <a:latin typeface="Proxima Nova"/>
              <a:ea typeface="Proxima Nova"/>
              <a:cs typeface="Proxima Nova"/>
            </a:endParaRPr>
          </a:p>
        </p:txBody>
      </p:sp>
    </p:spTree>
    <p:extLst>
      <p:ext uri="{BB962C8B-B14F-4D97-AF65-F5344CB8AC3E}">
        <p14:creationId xmlns:p14="http://schemas.microsoft.com/office/powerpoint/2010/main" val="334543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ASYMPTOTIC NOTATIONS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6" y="981729"/>
            <a:ext cx="3576754" cy="3877954"/>
          </a:xfrm>
          <a:prstGeom prst="rect">
            <a:avLst/>
          </a:prstGeom>
          <a:noFill/>
          <a:ln>
            <a:noFill/>
          </a:ln>
        </p:spPr>
        <p:txBody>
          <a:bodyPr spcFirstLastPara="1" wrap="square" lIns="91425" tIns="91425" rIns="91425" bIns="91425" anchor="t" anchorCtr="0">
            <a:spAutoFit/>
          </a:bodyPr>
          <a:lstStyle/>
          <a:p>
            <a:pPr algn="just"/>
            <a:r>
              <a:rPr lang="en-IN" sz="1600" b="1" dirty="0" smtClean="0">
                <a:solidFill>
                  <a:srgbClr val="666666"/>
                </a:solidFill>
                <a:latin typeface="Proxima Nova"/>
                <a:ea typeface="Proxima Nova"/>
                <a:cs typeface="Proxima Nova"/>
              </a:rPr>
              <a:t>Big </a:t>
            </a:r>
            <a:r>
              <a:rPr lang="en-IN" sz="1600" b="1" dirty="0">
                <a:solidFill>
                  <a:srgbClr val="666666"/>
                </a:solidFill>
                <a:latin typeface="Proxima Nova"/>
                <a:ea typeface="Proxima Nova"/>
                <a:cs typeface="Proxima Nova"/>
              </a:rPr>
              <a:t>- Oh (</a:t>
            </a:r>
            <a:r>
              <a:rPr lang="en-IN" sz="1600" b="1" dirty="0" smtClean="0">
                <a:solidFill>
                  <a:srgbClr val="666666"/>
                </a:solidFill>
                <a:latin typeface="Proxima Nova"/>
                <a:ea typeface="Proxima Nova"/>
                <a:cs typeface="Proxima Nova"/>
              </a:rPr>
              <a:t>O)</a:t>
            </a:r>
          </a:p>
          <a:p>
            <a:pPr marL="0" indent="0">
              <a:buNone/>
            </a:pPr>
            <a:endParaRPr lang="en-IN" sz="1600" dirty="0" smtClean="0">
              <a:solidFill>
                <a:srgbClr val="666666"/>
              </a:solidFill>
              <a:latin typeface="Proxima Nova"/>
              <a:ea typeface="Proxima Nova"/>
              <a:cs typeface="Proxima Nova"/>
            </a:endParaRPr>
          </a:p>
          <a:p>
            <a:pPr marL="0" indent="0">
              <a:buNone/>
            </a:pPr>
            <a:r>
              <a:rPr lang="en-IN" sz="1600" b="1" dirty="0" smtClean="0">
                <a:solidFill>
                  <a:srgbClr val="666666"/>
                </a:solidFill>
                <a:latin typeface="Proxima Nova"/>
                <a:ea typeface="Proxima Nova"/>
                <a:cs typeface="Proxima Nova"/>
              </a:rPr>
              <a:t>Example : </a:t>
            </a:r>
            <a:r>
              <a:rPr lang="pt-BR" altLang="en-US" sz="1600" b="1" dirty="0" smtClean="0">
                <a:solidFill>
                  <a:srgbClr val="666666"/>
                </a:solidFill>
                <a:latin typeface="Proxima Nova"/>
                <a:ea typeface="Proxima Nova"/>
                <a:cs typeface="Proxima Nova"/>
              </a:rPr>
              <a:t>Show </a:t>
            </a:r>
            <a:r>
              <a:rPr lang="pt-BR" altLang="en-US" sz="1600" b="1" dirty="0">
                <a:solidFill>
                  <a:srgbClr val="666666"/>
                </a:solidFill>
                <a:latin typeface="Proxima Nova"/>
                <a:ea typeface="Proxima Nova"/>
                <a:cs typeface="Proxima Nova"/>
              </a:rPr>
              <a:t>that 30n+8 is O(n</a:t>
            </a:r>
            <a:r>
              <a:rPr lang="pt-BR" altLang="en-US" sz="1600" b="1" dirty="0" smtClean="0">
                <a:solidFill>
                  <a:srgbClr val="666666"/>
                </a:solidFill>
                <a:latin typeface="Proxima Nova"/>
                <a:ea typeface="Proxima Nova"/>
                <a:cs typeface="Proxima Nova"/>
              </a:rPr>
              <a:t>).</a:t>
            </a:r>
          </a:p>
          <a:p>
            <a:pPr marL="0" indent="0">
              <a:buNone/>
            </a:pPr>
            <a:endParaRPr lang="pt-BR" altLang="en-US" sz="1600" b="1" dirty="0" smtClean="0">
              <a:solidFill>
                <a:srgbClr val="666666"/>
              </a:solidFill>
              <a:latin typeface="Proxima Nova"/>
              <a:ea typeface="Proxima Nova"/>
              <a:cs typeface="Proxima Nova"/>
            </a:endParaRPr>
          </a:p>
          <a:p>
            <a:pPr marL="0" indent="0">
              <a:buNone/>
            </a:pPr>
            <a:r>
              <a:rPr lang="pt-BR" altLang="en-US" sz="1600" dirty="0" smtClean="0">
                <a:solidFill>
                  <a:srgbClr val="666666"/>
                </a:solidFill>
                <a:latin typeface="Proxima Nova"/>
                <a:ea typeface="Proxima Nova"/>
                <a:cs typeface="Proxima Nova"/>
              </a:rPr>
              <a:t>f(n) &lt; = c * g(n)</a:t>
            </a:r>
            <a:endParaRPr lang="pt-BR" altLang="en-US" sz="1600" b="1" dirty="0">
              <a:solidFill>
                <a:srgbClr val="666666"/>
              </a:solidFill>
              <a:latin typeface="Proxima Nova"/>
              <a:ea typeface="Proxima Nova"/>
              <a:cs typeface="Proxima Nova"/>
            </a:endParaRPr>
          </a:p>
          <a:p>
            <a:pPr marL="0" indent="0">
              <a:buNone/>
            </a:pPr>
            <a:r>
              <a:rPr lang="pt-BR" altLang="en-US" sz="1600" dirty="0" smtClean="0">
                <a:solidFill>
                  <a:srgbClr val="666666"/>
                </a:solidFill>
                <a:latin typeface="Proxima Nova"/>
                <a:ea typeface="Proxima Nova"/>
                <a:cs typeface="Proxima Nova"/>
              </a:rPr>
              <a:t>30n+8 </a:t>
            </a:r>
            <a:r>
              <a:rPr lang="pt-BR" altLang="en-US" sz="1600" dirty="0">
                <a:solidFill>
                  <a:srgbClr val="666666"/>
                </a:solidFill>
                <a:latin typeface="Proxima Nova"/>
                <a:ea typeface="Proxima Nova"/>
                <a:cs typeface="Proxima Nova"/>
              </a:rPr>
              <a:t>&lt; = c* </a:t>
            </a:r>
            <a:r>
              <a:rPr lang="pt-BR" altLang="en-US" sz="1600" dirty="0" smtClean="0">
                <a:solidFill>
                  <a:srgbClr val="666666"/>
                </a:solidFill>
                <a:latin typeface="Proxima Nova"/>
                <a:ea typeface="Proxima Nova"/>
                <a:cs typeface="Proxima Nova"/>
              </a:rPr>
              <a:t>n</a:t>
            </a:r>
          </a:p>
          <a:p>
            <a:pPr marL="0" indent="0">
              <a:buNone/>
            </a:pPr>
            <a:endParaRPr lang="pt-BR" altLang="en-US" sz="1600" dirty="0" smtClean="0">
              <a:solidFill>
                <a:srgbClr val="666666"/>
              </a:solidFill>
              <a:latin typeface="Proxima Nova"/>
              <a:ea typeface="Proxima Nova"/>
              <a:cs typeface="Proxima Nova"/>
            </a:endParaRPr>
          </a:p>
          <a:p>
            <a:pPr marL="0" indent="0">
              <a:buNone/>
            </a:pPr>
            <a:r>
              <a:rPr lang="pt-BR" altLang="en-US" sz="1600" dirty="0" smtClean="0">
                <a:solidFill>
                  <a:srgbClr val="666666"/>
                </a:solidFill>
                <a:latin typeface="Proxima Nova"/>
                <a:ea typeface="Proxima Nova"/>
                <a:cs typeface="Proxima Nova"/>
              </a:rPr>
              <a:t>Find </a:t>
            </a:r>
            <a:r>
              <a:rPr lang="pt-BR" altLang="en-US" sz="1600" dirty="0">
                <a:solidFill>
                  <a:srgbClr val="666666"/>
                </a:solidFill>
                <a:latin typeface="Proxima Nova"/>
                <a:ea typeface="Proxima Nova"/>
                <a:cs typeface="Proxima Nova"/>
              </a:rPr>
              <a:t>value of c such that f(n) </a:t>
            </a:r>
            <a:endParaRPr lang="pt-BR" altLang="en-US" sz="1600" dirty="0" smtClean="0">
              <a:solidFill>
                <a:srgbClr val="666666"/>
              </a:solidFill>
              <a:latin typeface="Proxima Nova"/>
              <a:ea typeface="Proxima Nova"/>
              <a:cs typeface="Proxima Nova"/>
            </a:endParaRPr>
          </a:p>
          <a:p>
            <a:pPr marL="0" indent="0">
              <a:buNone/>
            </a:pPr>
            <a:r>
              <a:rPr lang="pt-BR" altLang="en-US" sz="1600" dirty="0" smtClean="0">
                <a:solidFill>
                  <a:srgbClr val="666666"/>
                </a:solidFill>
                <a:latin typeface="Proxima Nova"/>
                <a:ea typeface="Proxima Nova"/>
                <a:cs typeface="Proxima Nova"/>
              </a:rPr>
              <a:t>is </a:t>
            </a:r>
            <a:r>
              <a:rPr lang="pt-BR" altLang="en-US" sz="1600" dirty="0">
                <a:solidFill>
                  <a:srgbClr val="666666"/>
                </a:solidFill>
                <a:latin typeface="Proxima Nova"/>
                <a:ea typeface="Proxima Nova"/>
                <a:cs typeface="Proxima Nova"/>
              </a:rPr>
              <a:t>always less than g(n).</a:t>
            </a:r>
          </a:p>
          <a:p>
            <a:pPr marL="0" indent="0">
              <a:buNone/>
            </a:pPr>
            <a:endParaRPr lang="pt-BR" altLang="en-US" sz="1600" dirty="0" smtClean="0">
              <a:solidFill>
                <a:srgbClr val="666666"/>
              </a:solidFill>
              <a:latin typeface="Proxima Nova"/>
              <a:ea typeface="Proxima Nova"/>
              <a:cs typeface="Proxima Nova"/>
            </a:endParaRPr>
          </a:p>
          <a:p>
            <a:pPr marL="0" indent="0">
              <a:buNone/>
            </a:pPr>
            <a:r>
              <a:rPr lang="pt-BR" altLang="en-US" sz="1600" dirty="0" smtClean="0">
                <a:solidFill>
                  <a:srgbClr val="666666"/>
                </a:solidFill>
                <a:latin typeface="Proxima Nova"/>
                <a:ea typeface="Proxima Nova"/>
                <a:cs typeface="Proxima Nova"/>
              </a:rPr>
              <a:t>Put </a:t>
            </a:r>
            <a:r>
              <a:rPr lang="pt-BR" altLang="en-US" sz="1600" dirty="0">
                <a:solidFill>
                  <a:srgbClr val="666666"/>
                </a:solidFill>
                <a:latin typeface="Proxima Nova"/>
                <a:ea typeface="Proxima Nova"/>
                <a:cs typeface="Proxima Nova"/>
              </a:rPr>
              <a:t>c = 31</a:t>
            </a:r>
          </a:p>
          <a:p>
            <a:pPr marL="0" indent="0">
              <a:buNone/>
            </a:pPr>
            <a:r>
              <a:rPr lang="pt-BR" altLang="en-US" sz="1600" dirty="0" smtClean="0">
                <a:solidFill>
                  <a:srgbClr val="666666"/>
                </a:solidFill>
                <a:latin typeface="Proxima Nova"/>
                <a:ea typeface="Proxima Nova"/>
                <a:cs typeface="Proxima Nova"/>
              </a:rPr>
              <a:t>	</a:t>
            </a:r>
          </a:p>
          <a:p>
            <a:pPr marL="0" indent="0">
              <a:buNone/>
            </a:pPr>
            <a:r>
              <a:rPr lang="pt-BR" altLang="en-US" sz="1600" dirty="0" smtClean="0">
                <a:solidFill>
                  <a:srgbClr val="666666"/>
                </a:solidFill>
                <a:latin typeface="Proxima Nova"/>
                <a:ea typeface="Proxima Nova"/>
                <a:cs typeface="Proxima Nova"/>
              </a:rPr>
              <a:t>30n+8 </a:t>
            </a:r>
            <a:r>
              <a:rPr lang="pt-BR" altLang="en-US" sz="1600" dirty="0">
                <a:solidFill>
                  <a:srgbClr val="666666"/>
                </a:solidFill>
                <a:latin typeface="Proxima Nova"/>
                <a:ea typeface="Proxima Nova"/>
                <a:cs typeface="Proxima Nova"/>
              </a:rPr>
              <a:t>&lt;= 31*n</a:t>
            </a:r>
          </a:p>
          <a:p>
            <a:pPr marL="0" indent="0">
              <a:buNone/>
            </a:pPr>
            <a:r>
              <a:rPr lang="pt-BR" altLang="en-US" sz="1600" dirty="0" smtClean="0">
                <a:solidFill>
                  <a:srgbClr val="666666"/>
                </a:solidFill>
                <a:latin typeface="Proxima Nova"/>
                <a:ea typeface="Proxima Nova"/>
                <a:cs typeface="Proxima Nova"/>
              </a:rPr>
              <a:t>	</a:t>
            </a:r>
          </a:p>
          <a:p>
            <a:pPr marL="0" indent="0">
              <a:buNone/>
            </a:pPr>
            <a:r>
              <a:rPr lang="pt-BR" altLang="en-US" sz="1600" dirty="0" smtClean="0">
                <a:solidFill>
                  <a:srgbClr val="666666"/>
                </a:solidFill>
                <a:latin typeface="Proxima Nova"/>
                <a:ea typeface="Proxima Nova"/>
                <a:cs typeface="Proxima Nova"/>
              </a:rPr>
              <a:t>n </a:t>
            </a:r>
            <a:r>
              <a:rPr lang="pt-BR" altLang="en-US" sz="1600" dirty="0">
                <a:solidFill>
                  <a:srgbClr val="666666"/>
                </a:solidFill>
                <a:latin typeface="Proxima Nova"/>
                <a:ea typeface="Proxima Nova"/>
                <a:cs typeface="Proxima Nova"/>
              </a:rPr>
              <a:t>&gt;= </a:t>
            </a:r>
            <a:r>
              <a:rPr lang="pt-BR" altLang="en-US" sz="1600" dirty="0" smtClean="0">
                <a:solidFill>
                  <a:srgbClr val="666666"/>
                </a:solidFill>
                <a:latin typeface="Proxima Nova"/>
                <a:ea typeface="Proxima Nova"/>
                <a:cs typeface="Proxima Nova"/>
              </a:rPr>
              <a:t>8</a:t>
            </a:r>
            <a:endParaRPr lang="pt-BR" altLang="en-US" sz="1600" dirty="0">
              <a:solidFill>
                <a:srgbClr val="666666"/>
              </a:solidFill>
              <a:latin typeface="Proxima Nova"/>
              <a:ea typeface="Proxima Nova"/>
              <a:cs typeface="Proxima Nova"/>
            </a:endParaRPr>
          </a:p>
        </p:txBody>
      </p:sp>
      <p:graphicFrame>
        <p:nvGraphicFramePr>
          <p:cNvPr id="2" name="Table 1"/>
          <p:cNvGraphicFramePr>
            <a:graphicFrameLocks noGrp="1"/>
          </p:cNvGraphicFramePr>
          <p:nvPr>
            <p:extLst>
              <p:ext uri="{D42A27DB-BD31-4B8C-83A1-F6EECF244321}">
                <p14:modId xmlns:p14="http://schemas.microsoft.com/office/powerpoint/2010/main" val="1753096969"/>
              </p:ext>
            </p:extLst>
          </p:nvPr>
        </p:nvGraphicFramePr>
        <p:xfrm>
          <a:off x="4222680" y="1002277"/>
          <a:ext cx="4469257" cy="3364240"/>
        </p:xfrm>
        <a:graphic>
          <a:graphicData uri="http://schemas.openxmlformats.org/drawingml/2006/table">
            <a:tbl>
              <a:tblPr>
                <a:tableStyleId>{5C22544A-7EE6-4342-B048-85BDC9FD1C3A}</a:tableStyleId>
              </a:tblPr>
              <a:tblGrid>
                <a:gridCol w="719277"/>
                <a:gridCol w="944051"/>
                <a:gridCol w="1153840"/>
                <a:gridCol w="1652089"/>
              </a:tblGrid>
              <a:tr h="305840">
                <a:tc>
                  <a:txBody>
                    <a:bodyPr/>
                    <a:lstStyle/>
                    <a:p>
                      <a:pPr algn="ctr" fontAlgn="b"/>
                      <a:r>
                        <a:rPr lang="en-IN" sz="1100" u="none" strike="noStrike">
                          <a:effectLst/>
                        </a:rPr>
                        <a:t>n</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f(n)=30n+8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g(n)=c*n</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f(n)&lt;=c*g(n)</a:t>
                      </a:r>
                      <a:endParaRPr lang="en-IN" sz="1100" b="0" i="0" u="none" strike="noStrike">
                        <a:solidFill>
                          <a:srgbClr val="000000"/>
                        </a:solidFill>
                        <a:effectLst/>
                        <a:latin typeface="Calibri" panose="020F0502020204030204" pitchFamily="34" charset="0"/>
                      </a:endParaRPr>
                    </a:p>
                  </a:txBody>
                  <a:tcPr marL="9525" marR="9525" marT="9525" marB="0" anchor="b"/>
                </a:tc>
              </a:tr>
              <a:tr h="305840">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f(n)&gt;g(n)</a:t>
                      </a:r>
                      <a:endParaRPr lang="en-IN" sz="1100" b="0" i="0" u="none" strike="noStrike">
                        <a:solidFill>
                          <a:srgbClr val="000000"/>
                        </a:solidFill>
                        <a:effectLst/>
                        <a:latin typeface="Calibri" panose="020F0502020204030204" pitchFamily="34" charset="0"/>
                      </a:endParaRPr>
                    </a:p>
                  </a:txBody>
                  <a:tcPr marL="9525" marR="9525" marT="9525" marB="0" anchor="b"/>
                </a:tc>
              </a:tr>
              <a:tr h="305840">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68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62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f(n)&gt;g(n)</a:t>
                      </a:r>
                      <a:endParaRPr lang="en-IN" sz="1100" b="0" i="0" u="none" strike="noStrike">
                        <a:solidFill>
                          <a:srgbClr val="000000"/>
                        </a:solidFill>
                        <a:effectLst/>
                        <a:latin typeface="Calibri" panose="020F0502020204030204" pitchFamily="34" charset="0"/>
                      </a:endParaRPr>
                    </a:p>
                  </a:txBody>
                  <a:tcPr marL="9525" marR="9525" marT="9525" marB="0" anchor="b"/>
                </a:tc>
              </a:tr>
              <a:tr h="305840">
                <a:tc>
                  <a:txBody>
                    <a:bodyPr/>
                    <a:lstStyle/>
                    <a:p>
                      <a:pPr algn="ctr" fontAlgn="b"/>
                      <a:r>
                        <a:rPr lang="en-IN" sz="1100" u="none" strike="noStrike">
                          <a:effectLst/>
                        </a:rPr>
                        <a:t>3</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98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93</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f(n)&gt;g(n)</a:t>
                      </a:r>
                      <a:endParaRPr lang="en-IN" sz="1100" b="0" i="0" u="none" strike="noStrike">
                        <a:solidFill>
                          <a:srgbClr val="000000"/>
                        </a:solidFill>
                        <a:effectLst/>
                        <a:latin typeface="Calibri" panose="020F0502020204030204" pitchFamily="34" charset="0"/>
                      </a:endParaRPr>
                    </a:p>
                  </a:txBody>
                  <a:tcPr marL="9525" marR="9525" marT="9525" marB="0" anchor="b"/>
                </a:tc>
              </a:tr>
              <a:tr h="305840">
                <a:tc>
                  <a:txBody>
                    <a:bodyPr/>
                    <a:lstStyle/>
                    <a:p>
                      <a:pPr algn="ct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128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124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f(n)&gt;g(n)</a:t>
                      </a:r>
                      <a:endParaRPr lang="en-IN" sz="1100" b="0" i="0" u="none" strike="noStrike">
                        <a:solidFill>
                          <a:srgbClr val="000000"/>
                        </a:solidFill>
                        <a:effectLst/>
                        <a:latin typeface="Calibri" panose="020F0502020204030204" pitchFamily="34" charset="0"/>
                      </a:endParaRPr>
                    </a:p>
                  </a:txBody>
                  <a:tcPr marL="9525" marR="9525" marT="9525" marB="0" anchor="b"/>
                </a:tc>
              </a:tr>
              <a:tr h="305840">
                <a:tc>
                  <a:txBody>
                    <a:bodyPr/>
                    <a:lstStyle/>
                    <a:p>
                      <a:pPr algn="ct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158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155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f(n)&gt;g(n)</a:t>
                      </a:r>
                      <a:endParaRPr lang="en-IN" sz="1100" b="0" i="0" u="none" strike="noStrike">
                        <a:solidFill>
                          <a:srgbClr val="000000"/>
                        </a:solidFill>
                        <a:effectLst/>
                        <a:latin typeface="Calibri" panose="020F0502020204030204" pitchFamily="34" charset="0"/>
                      </a:endParaRPr>
                    </a:p>
                  </a:txBody>
                  <a:tcPr marL="9525" marR="9525" marT="9525" marB="0" anchor="b"/>
                </a:tc>
              </a:tr>
              <a:tr h="305840">
                <a:tc>
                  <a:txBody>
                    <a:bodyPr/>
                    <a:lstStyle/>
                    <a:p>
                      <a:pPr algn="ctr" fontAlgn="b"/>
                      <a:r>
                        <a:rPr lang="en-IN" sz="1100" u="none" strike="noStrike">
                          <a:effectLst/>
                        </a:rPr>
                        <a:t>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188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186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f(n)&gt;g(n)</a:t>
                      </a:r>
                      <a:endParaRPr lang="en-IN" sz="1100" b="0" i="0" u="none" strike="noStrike">
                        <a:solidFill>
                          <a:srgbClr val="000000"/>
                        </a:solidFill>
                        <a:effectLst/>
                        <a:latin typeface="Calibri" panose="020F0502020204030204" pitchFamily="34" charset="0"/>
                      </a:endParaRPr>
                    </a:p>
                  </a:txBody>
                  <a:tcPr marL="9525" marR="9525" marT="9525" marB="0" anchor="b"/>
                </a:tc>
              </a:tr>
              <a:tr h="305840">
                <a:tc>
                  <a:txBody>
                    <a:bodyPr/>
                    <a:lstStyle/>
                    <a:p>
                      <a:pPr algn="ctr" fontAlgn="b"/>
                      <a:r>
                        <a:rPr lang="en-IN" sz="1100" u="none" strike="noStrike">
                          <a:effectLst/>
                        </a:rPr>
                        <a:t>7</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218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217</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f(n)&gt;g(n)</a:t>
                      </a:r>
                      <a:endParaRPr lang="en-IN" sz="1100" b="0" i="0" u="none" strike="noStrike">
                        <a:solidFill>
                          <a:srgbClr val="000000"/>
                        </a:solidFill>
                        <a:effectLst/>
                        <a:latin typeface="Calibri" panose="020F0502020204030204" pitchFamily="34" charset="0"/>
                      </a:endParaRPr>
                    </a:p>
                  </a:txBody>
                  <a:tcPr marL="9525" marR="9525" marT="9525" marB="0" anchor="b"/>
                </a:tc>
              </a:tr>
              <a:tr h="305840">
                <a:tc>
                  <a:txBody>
                    <a:bodyPr/>
                    <a:lstStyle/>
                    <a:p>
                      <a:pPr algn="ctr" fontAlgn="b"/>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248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248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f(n)&lt;=g(n)</a:t>
                      </a:r>
                      <a:endParaRPr lang="en-IN" sz="1100" b="0" i="0" u="none" strike="noStrike">
                        <a:solidFill>
                          <a:srgbClr val="000000"/>
                        </a:solidFill>
                        <a:effectLst/>
                        <a:latin typeface="Calibri" panose="020F0502020204030204" pitchFamily="34" charset="0"/>
                      </a:endParaRPr>
                    </a:p>
                  </a:txBody>
                  <a:tcPr marL="9525" marR="9525" marT="9525" marB="0" anchor="b"/>
                </a:tc>
              </a:tr>
              <a:tr h="305840">
                <a:tc>
                  <a:txBody>
                    <a:bodyPr/>
                    <a:lstStyle/>
                    <a:p>
                      <a:pPr algn="ctr" fontAlgn="b"/>
                      <a:r>
                        <a:rPr lang="en-IN" sz="1100" u="none" strike="noStrike">
                          <a:effectLst/>
                        </a:rPr>
                        <a:t>9</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278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279</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f(n)&lt;=g(n)</a:t>
                      </a:r>
                      <a:endParaRPr lang="en-IN" sz="1100" b="0" i="0" u="none" strike="noStrike">
                        <a:solidFill>
                          <a:srgbClr val="000000"/>
                        </a:solidFill>
                        <a:effectLst/>
                        <a:latin typeface="Calibri" panose="020F0502020204030204" pitchFamily="34" charset="0"/>
                      </a:endParaRPr>
                    </a:p>
                  </a:txBody>
                  <a:tcPr marL="9525" marR="9525" marT="9525" marB="0" anchor="b"/>
                </a:tc>
              </a:tr>
              <a:tr h="305840">
                <a:tc>
                  <a:txBody>
                    <a:bodyPr/>
                    <a:lstStyle/>
                    <a:p>
                      <a:pPr algn="ctr" fontAlgn="b"/>
                      <a:r>
                        <a:rPr lang="en-IN" sz="1100" u="none" strike="noStrike">
                          <a:effectLst/>
                        </a:rPr>
                        <a:t>10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308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310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f(n)&lt;=g(n)</a:t>
                      </a:r>
                      <a:endParaRPr lang="en-IN" sz="11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22805036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15798"/>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ASYMPTOTIC NOTATIONS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6" y="981729"/>
            <a:ext cx="3422640" cy="4042102"/>
          </a:xfrm>
          <a:prstGeom prst="rect">
            <a:avLst/>
          </a:prstGeom>
          <a:noFill/>
          <a:ln>
            <a:noFill/>
          </a:ln>
        </p:spPr>
        <p:txBody>
          <a:bodyPr spcFirstLastPara="1" wrap="square" lIns="91425" tIns="91425" rIns="91425" bIns="91425" anchor="t" anchorCtr="0">
            <a:spAutoFit/>
          </a:bodyPr>
          <a:lstStyle/>
          <a:p>
            <a:pPr algn="just"/>
            <a:r>
              <a:rPr lang="en-IN" sz="1600" b="1" dirty="0" smtClean="0">
                <a:solidFill>
                  <a:srgbClr val="666666"/>
                </a:solidFill>
                <a:latin typeface="Proxima Nova"/>
                <a:ea typeface="Proxima Nova"/>
                <a:cs typeface="Proxima Nova"/>
              </a:rPr>
              <a:t>Big </a:t>
            </a:r>
            <a:r>
              <a:rPr lang="en-IN" sz="1600" b="1" dirty="0">
                <a:solidFill>
                  <a:srgbClr val="666666"/>
                </a:solidFill>
                <a:latin typeface="Proxima Nova"/>
                <a:ea typeface="Proxima Nova"/>
                <a:cs typeface="Proxima Nova"/>
              </a:rPr>
              <a:t>- Oh (</a:t>
            </a:r>
            <a:r>
              <a:rPr lang="en-IN" sz="1600" b="1" dirty="0" smtClean="0">
                <a:solidFill>
                  <a:srgbClr val="666666"/>
                </a:solidFill>
                <a:latin typeface="Proxima Nova"/>
                <a:ea typeface="Proxima Nova"/>
                <a:cs typeface="Proxima Nova"/>
              </a:rPr>
              <a:t>O)</a:t>
            </a:r>
          </a:p>
          <a:p>
            <a:pPr marL="0" indent="0">
              <a:buNone/>
            </a:pPr>
            <a:endParaRPr lang="en-IN" sz="1600" dirty="0" smtClean="0">
              <a:solidFill>
                <a:srgbClr val="666666"/>
              </a:solidFill>
              <a:latin typeface="Proxima Nova"/>
              <a:ea typeface="Proxima Nova"/>
              <a:cs typeface="Proxima Nova"/>
            </a:endParaRPr>
          </a:p>
          <a:p>
            <a:r>
              <a:rPr lang="en-IN" sz="1600" b="1" dirty="0" smtClean="0">
                <a:solidFill>
                  <a:srgbClr val="666666"/>
                </a:solidFill>
                <a:latin typeface="Proxima Nova"/>
                <a:ea typeface="Proxima Nova"/>
                <a:cs typeface="Proxima Nova"/>
              </a:rPr>
              <a:t>Example : </a:t>
            </a:r>
          </a:p>
          <a:p>
            <a:r>
              <a:rPr lang="pt-BR" altLang="en-US" sz="1600" b="1" dirty="0" smtClean="0">
                <a:solidFill>
                  <a:srgbClr val="666666"/>
                </a:solidFill>
                <a:latin typeface="Proxima Nova"/>
                <a:ea typeface="Proxima Nova"/>
                <a:cs typeface="Proxima Nova"/>
              </a:rPr>
              <a:t>Prove </a:t>
            </a:r>
            <a:r>
              <a:rPr lang="pt-BR" altLang="en-US" sz="1600" b="1" dirty="0">
                <a:solidFill>
                  <a:srgbClr val="666666"/>
                </a:solidFill>
                <a:latin typeface="Proxima Nova"/>
                <a:ea typeface="Proxima Nova"/>
                <a:cs typeface="Proxima Nova"/>
              </a:rPr>
              <a:t>that: 20n</a:t>
            </a:r>
            <a:r>
              <a:rPr lang="pt-BR" altLang="en-US" sz="1600" b="1" baseline="30000" dirty="0">
                <a:solidFill>
                  <a:srgbClr val="666666"/>
                </a:solidFill>
                <a:latin typeface="Proxima Nova"/>
                <a:ea typeface="Proxima Nova"/>
                <a:cs typeface="Proxima Nova"/>
              </a:rPr>
              <a:t>2</a:t>
            </a:r>
            <a:r>
              <a:rPr lang="pt-BR" altLang="en-US" sz="1600" b="1" dirty="0">
                <a:solidFill>
                  <a:srgbClr val="666666"/>
                </a:solidFill>
                <a:latin typeface="Proxima Nova"/>
                <a:ea typeface="Proxima Nova"/>
                <a:cs typeface="Proxima Nova"/>
              </a:rPr>
              <a:t> + 2n + 5 = O(n</a:t>
            </a:r>
            <a:r>
              <a:rPr lang="pt-BR" altLang="en-US" sz="1600" b="1" baseline="30000" dirty="0">
                <a:solidFill>
                  <a:srgbClr val="666666"/>
                </a:solidFill>
                <a:latin typeface="Proxima Nova"/>
                <a:ea typeface="Proxima Nova"/>
                <a:cs typeface="Proxima Nova"/>
              </a:rPr>
              <a:t>2</a:t>
            </a:r>
            <a:r>
              <a:rPr lang="pt-BR" altLang="en-US" sz="1600" b="1" dirty="0">
                <a:solidFill>
                  <a:srgbClr val="666666"/>
                </a:solidFill>
                <a:latin typeface="Proxima Nova"/>
                <a:ea typeface="Proxima Nova"/>
                <a:cs typeface="Proxima Nova"/>
              </a:rPr>
              <a:t>)</a:t>
            </a:r>
          </a:p>
          <a:p>
            <a:endParaRPr lang="pt-BR" altLang="en-US" sz="1600" dirty="0" smtClean="0">
              <a:solidFill>
                <a:srgbClr val="666666"/>
              </a:solidFill>
              <a:latin typeface="Proxima Nova"/>
              <a:ea typeface="Proxima Nova"/>
              <a:cs typeface="Proxima Nova"/>
            </a:endParaRPr>
          </a:p>
          <a:p>
            <a:r>
              <a:rPr lang="pt-BR" altLang="en-US" sz="1600" dirty="0" smtClean="0">
                <a:solidFill>
                  <a:srgbClr val="666666"/>
                </a:solidFill>
                <a:latin typeface="Proxima Nova"/>
                <a:ea typeface="Proxima Nova"/>
                <a:cs typeface="Proxima Nova"/>
              </a:rPr>
              <a:t>f (n) &lt; = c * g (n)</a:t>
            </a:r>
          </a:p>
          <a:p>
            <a:endParaRPr lang="pt-BR" altLang="en-US" sz="1600" dirty="0" smtClean="0">
              <a:solidFill>
                <a:srgbClr val="666666"/>
              </a:solidFill>
              <a:latin typeface="Proxima Nova"/>
              <a:ea typeface="Proxima Nova"/>
              <a:cs typeface="Proxima Nova"/>
            </a:endParaRPr>
          </a:p>
          <a:p>
            <a:r>
              <a:rPr lang="pt-BR" altLang="en-US" sz="1600" dirty="0" smtClean="0">
                <a:solidFill>
                  <a:srgbClr val="666666"/>
                </a:solidFill>
                <a:latin typeface="Proxima Nova"/>
                <a:ea typeface="Proxima Nova"/>
                <a:cs typeface="Proxima Nova"/>
              </a:rPr>
              <a:t>20n</a:t>
            </a:r>
            <a:r>
              <a:rPr lang="pt-BR" altLang="en-US" sz="1600" baseline="30000" dirty="0" smtClean="0">
                <a:solidFill>
                  <a:srgbClr val="666666"/>
                </a:solidFill>
                <a:latin typeface="Proxima Nova"/>
                <a:ea typeface="Proxima Nova"/>
                <a:cs typeface="Proxima Nova"/>
              </a:rPr>
              <a:t>2</a:t>
            </a:r>
            <a:r>
              <a:rPr lang="pt-BR" altLang="en-US" sz="1600" dirty="0" smtClean="0">
                <a:solidFill>
                  <a:srgbClr val="666666"/>
                </a:solidFill>
                <a:latin typeface="Proxima Nova"/>
                <a:ea typeface="Proxima Nova"/>
                <a:cs typeface="Proxima Nova"/>
              </a:rPr>
              <a:t> </a:t>
            </a:r>
            <a:r>
              <a:rPr lang="pt-BR" altLang="en-US" sz="1600" dirty="0">
                <a:solidFill>
                  <a:srgbClr val="666666"/>
                </a:solidFill>
                <a:latin typeface="Proxima Nova"/>
                <a:ea typeface="Proxima Nova"/>
                <a:cs typeface="Proxima Nova"/>
              </a:rPr>
              <a:t>+ 2n + 5 &lt; = c* </a:t>
            </a:r>
            <a:r>
              <a:rPr lang="pt-BR" altLang="en-US" sz="1600" dirty="0" smtClean="0">
                <a:solidFill>
                  <a:srgbClr val="666666"/>
                </a:solidFill>
                <a:latin typeface="Proxima Nova"/>
                <a:ea typeface="Proxima Nova"/>
                <a:cs typeface="Proxima Nova"/>
              </a:rPr>
              <a:t>n</a:t>
            </a:r>
            <a:r>
              <a:rPr lang="pt-BR" altLang="en-US" sz="1600" baseline="30000" dirty="0" smtClean="0">
                <a:solidFill>
                  <a:srgbClr val="666666"/>
                </a:solidFill>
                <a:latin typeface="Proxima Nova"/>
                <a:ea typeface="Proxima Nova"/>
                <a:cs typeface="Proxima Nova"/>
              </a:rPr>
              <a:t>2</a:t>
            </a:r>
            <a:endParaRPr lang="pt-BR" altLang="en-US" sz="1600" baseline="30000" dirty="0">
              <a:solidFill>
                <a:srgbClr val="666666"/>
              </a:solidFill>
              <a:latin typeface="Proxima Nova"/>
              <a:ea typeface="Proxima Nova"/>
              <a:cs typeface="Proxima Nova"/>
            </a:endParaRPr>
          </a:p>
          <a:p>
            <a:endParaRPr lang="pt-BR" altLang="en-US" sz="1600" dirty="0" smtClean="0">
              <a:solidFill>
                <a:srgbClr val="666666"/>
              </a:solidFill>
              <a:latin typeface="Proxima Nova"/>
              <a:ea typeface="Proxima Nova"/>
              <a:cs typeface="Proxima Nova"/>
            </a:endParaRPr>
          </a:p>
          <a:p>
            <a:r>
              <a:rPr lang="pt-BR" altLang="en-US" sz="1600" dirty="0" smtClean="0">
                <a:solidFill>
                  <a:srgbClr val="666666"/>
                </a:solidFill>
                <a:latin typeface="Proxima Nova"/>
                <a:ea typeface="Proxima Nova"/>
                <a:cs typeface="Proxima Nova"/>
              </a:rPr>
              <a:t>Let c </a:t>
            </a:r>
            <a:r>
              <a:rPr lang="pt-BR" altLang="en-US" sz="1600" dirty="0">
                <a:solidFill>
                  <a:srgbClr val="666666"/>
                </a:solidFill>
                <a:latin typeface="Proxima Nova"/>
                <a:ea typeface="Proxima Nova"/>
                <a:cs typeface="Proxima Nova"/>
              </a:rPr>
              <a:t>= </a:t>
            </a:r>
            <a:r>
              <a:rPr lang="pt-BR" altLang="en-US" sz="1600" dirty="0" smtClean="0">
                <a:solidFill>
                  <a:srgbClr val="666666"/>
                </a:solidFill>
                <a:latin typeface="Proxima Nova"/>
                <a:ea typeface="Proxima Nova"/>
                <a:cs typeface="Proxima Nova"/>
              </a:rPr>
              <a:t>21  (so 20n</a:t>
            </a:r>
            <a:r>
              <a:rPr lang="pt-BR" altLang="en-US" sz="1600" baseline="30000" dirty="0" smtClean="0">
                <a:solidFill>
                  <a:srgbClr val="666666"/>
                </a:solidFill>
                <a:latin typeface="Proxima Nova"/>
                <a:ea typeface="Proxima Nova"/>
                <a:cs typeface="Proxima Nova"/>
              </a:rPr>
              <a:t>2 </a:t>
            </a:r>
            <a:r>
              <a:rPr lang="pt-BR" altLang="en-US" sz="1600" dirty="0" smtClean="0">
                <a:solidFill>
                  <a:srgbClr val="666666"/>
                </a:solidFill>
                <a:latin typeface="Proxima Nova"/>
                <a:ea typeface="Proxima Nova"/>
                <a:cs typeface="Proxima Nova"/>
              </a:rPr>
              <a:t> &lt; 21 n</a:t>
            </a:r>
            <a:r>
              <a:rPr lang="pt-BR" altLang="en-US" sz="1600" baseline="30000" dirty="0" smtClean="0">
                <a:solidFill>
                  <a:srgbClr val="666666"/>
                </a:solidFill>
                <a:latin typeface="Proxima Nova"/>
                <a:ea typeface="Proxima Nova"/>
                <a:cs typeface="Proxima Nova"/>
              </a:rPr>
              <a:t>2</a:t>
            </a:r>
            <a:r>
              <a:rPr lang="pt-BR" altLang="en-US" sz="1600" dirty="0">
                <a:solidFill>
                  <a:srgbClr val="666666"/>
                </a:solidFill>
                <a:latin typeface="Proxima Nova"/>
                <a:ea typeface="Proxima Nova"/>
                <a:cs typeface="Proxima Nova"/>
              </a:rPr>
              <a:t>)</a:t>
            </a:r>
          </a:p>
          <a:p>
            <a:endParaRPr lang="pt-BR" altLang="en-US" sz="1600" baseline="30000" dirty="0" smtClean="0">
              <a:solidFill>
                <a:srgbClr val="666666"/>
              </a:solidFill>
              <a:latin typeface="Proxima Nova"/>
              <a:ea typeface="Proxima Nova"/>
              <a:cs typeface="Proxima Nova"/>
            </a:endParaRPr>
          </a:p>
          <a:p>
            <a:endParaRPr lang="pt-BR" altLang="en-US" sz="1600" dirty="0">
              <a:solidFill>
                <a:srgbClr val="666666"/>
              </a:solidFill>
              <a:latin typeface="Proxima Nova"/>
              <a:ea typeface="Proxima Nova"/>
              <a:cs typeface="Proxima Nova"/>
            </a:endParaRPr>
          </a:p>
          <a:p>
            <a:r>
              <a:rPr lang="pt-BR" altLang="en-US" sz="1600" dirty="0">
                <a:solidFill>
                  <a:srgbClr val="666666"/>
                </a:solidFill>
                <a:latin typeface="Proxima Nova"/>
                <a:ea typeface="Proxima Nova"/>
                <a:cs typeface="Proxima Nova"/>
              </a:rPr>
              <a:t>2n+ 5 &lt;= </a:t>
            </a:r>
            <a:r>
              <a:rPr lang="pt-BR" altLang="en-US" sz="1600" dirty="0" smtClean="0">
                <a:solidFill>
                  <a:srgbClr val="666666"/>
                </a:solidFill>
                <a:latin typeface="Proxima Nova"/>
                <a:ea typeface="Proxima Nova"/>
                <a:cs typeface="Proxima Nova"/>
              </a:rPr>
              <a:t>n</a:t>
            </a:r>
            <a:r>
              <a:rPr lang="pt-BR" altLang="en-US" sz="1600" baseline="30000" dirty="0" smtClean="0">
                <a:solidFill>
                  <a:srgbClr val="666666"/>
                </a:solidFill>
                <a:latin typeface="Proxima Nova"/>
                <a:ea typeface="Proxima Nova"/>
                <a:cs typeface="Proxima Nova"/>
              </a:rPr>
              <a:t>2</a:t>
            </a:r>
            <a:r>
              <a:rPr lang="pt-BR" altLang="en-US" sz="1600" dirty="0" smtClean="0">
                <a:solidFill>
                  <a:srgbClr val="666666"/>
                </a:solidFill>
                <a:latin typeface="Proxima Nova"/>
                <a:ea typeface="Proxima Nova"/>
                <a:cs typeface="Proxima Nova"/>
              </a:rPr>
              <a:t> (n &gt; 4)</a:t>
            </a:r>
          </a:p>
          <a:p>
            <a:endParaRPr lang="pt-BR" altLang="en-US" sz="1600" dirty="0">
              <a:solidFill>
                <a:srgbClr val="666666"/>
              </a:solidFill>
              <a:latin typeface="Proxima Nova"/>
              <a:ea typeface="Proxima Nova"/>
              <a:cs typeface="Proxima Nova"/>
            </a:endParaRPr>
          </a:p>
          <a:p>
            <a:r>
              <a:rPr lang="pt-BR" altLang="en-US" sz="1600" dirty="0" smtClean="0">
                <a:solidFill>
                  <a:srgbClr val="666666"/>
                </a:solidFill>
                <a:latin typeface="Proxima Nova"/>
                <a:ea typeface="Proxima Nova"/>
                <a:cs typeface="Proxima Nova"/>
              </a:rPr>
              <a:t>So for c= 21 and n&gt;=4 is is proved O(n</a:t>
            </a:r>
            <a:r>
              <a:rPr lang="pt-BR" altLang="en-US" sz="1600" baseline="30000" dirty="0" smtClean="0">
                <a:solidFill>
                  <a:srgbClr val="666666"/>
                </a:solidFill>
                <a:latin typeface="Proxima Nova"/>
                <a:ea typeface="Proxima Nova"/>
                <a:cs typeface="Proxima Nova"/>
              </a:rPr>
              <a:t>2</a:t>
            </a:r>
            <a:r>
              <a:rPr lang="pt-BR" altLang="en-US" sz="1600" dirty="0" smtClean="0">
                <a:solidFill>
                  <a:srgbClr val="666666"/>
                </a:solidFill>
                <a:latin typeface="Proxima Nova"/>
                <a:ea typeface="Proxima Nova"/>
                <a:cs typeface="Proxima Nova"/>
              </a:rPr>
              <a:t>)</a:t>
            </a:r>
            <a:endParaRPr lang="pt-BR" altLang="en-US" sz="1600" baseline="30000" dirty="0" smtClean="0">
              <a:solidFill>
                <a:srgbClr val="666666"/>
              </a:solidFill>
              <a:latin typeface="Proxima Nova"/>
              <a:ea typeface="Proxima Nova"/>
              <a:cs typeface="Proxima Nova"/>
            </a:endParaRPr>
          </a:p>
        </p:txBody>
      </p:sp>
      <p:graphicFrame>
        <p:nvGraphicFramePr>
          <p:cNvPr id="3" name="Table 2"/>
          <p:cNvGraphicFramePr>
            <a:graphicFrameLocks noGrp="1"/>
          </p:cNvGraphicFramePr>
          <p:nvPr>
            <p:extLst>
              <p:ext uri="{D42A27DB-BD31-4B8C-83A1-F6EECF244321}">
                <p14:modId xmlns:p14="http://schemas.microsoft.com/office/powerpoint/2010/main" val="4195526757"/>
              </p:ext>
            </p:extLst>
          </p:nvPr>
        </p:nvGraphicFramePr>
        <p:xfrm>
          <a:off x="4685016" y="1269403"/>
          <a:ext cx="3962400" cy="2788888"/>
        </p:xfrm>
        <a:graphic>
          <a:graphicData uri="http://schemas.openxmlformats.org/drawingml/2006/table">
            <a:tbl>
              <a:tblPr>
                <a:tableStyleId>{5C22544A-7EE6-4342-B048-85BDC9FD1C3A}</a:tableStyleId>
              </a:tblPr>
              <a:tblGrid>
                <a:gridCol w="609112"/>
                <a:gridCol w="977117"/>
                <a:gridCol w="977117"/>
                <a:gridCol w="1399054"/>
              </a:tblGrid>
              <a:tr h="348611">
                <a:tc>
                  <a:txBody>
                    <a:bodyPr/>
                    <a:lstStyle/>
                    <a:p>
                      <a:pPr algn="ctr" fontAlgn="b"/>
                      <a:r>
                        <a:rPr lang="en-IN" sz="1400" b="1" u="none" strike="noStrike" dirty="0">
                          <a:effectLst/>
                          <a:latin typeface="Proxima Nova" panose="020B0604020202020204" charset="0"/>
                        </a:rPr>
                        <a:t>n</a:t>
                      </a:r>
                      <a:endParaRPr lang="en-IN" sz="1400" b="1"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b="1" u="none" strike="noStrike" dirty="0">
                          <a:effectLst/>
                          <a:latin typeface="Proxima Nova" panose="020B0604020202020204" charset="0"/>
                        </a:rPr>
                        <a:t>20n</a:t>
                      </a:r>
                      <a:r>
                        <a:rPr lang="en-IN" sz="1400" b="1" u="none" strike="noStrike" baseline="30000" dirty="0">
                          <a:effectLst/>
                          <a:latin typeface="Proxima Nova" panose="020B0604020202020204" charset="0"/>
                        </a:rPr>
                        <a:t>2</a:t>
                      </a:r>
                      <a:r>
                        <a:rPr lang="en-IN" sz="1400" b="1" u="none" strike="noStrike" dirty="0">
                          <a:effectLst/>
                          <a:latin typeface="Proxima Nova" panose="020B0604020202020204" charset="0"/>
                        </a:rPr>
                        <a:t>+2n+5</a:t>
                      </a:r>
                      <a:endParaRPr lang="en-IN" sz="1400" b="1"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b="1" u="none" strike="noStrike" dirty="0">
                          <a:effectLst/>
                          <a:latin typeface="Proxima Nova" panose="020B0604020202020204" charset="0"/>
                        </a:rPr>
                        <a:t>21n</a:t>
                      </a:r>
                      <a:r>
                        <a:rPr lang="en-IN" sz="1400" b="1" u="none" strike="noStrike" baseline="30000" dirty="0">
                          <a:effectLst/>
                          <a:latin typeface="Proxima Nova" panose="020B0604020202020204" charset="0"/>
                        </a:rPr>
                        <a:t>2</a:t>
                      </a:r>
                      <a:endParaRPr lang="en-IN" sz="1400" b="1" i="0" u="none" strike="noStrike" baseline="30000" dirty="0">
                        <a:solidFill>
                          <a:srgbClr val="000000"/>
                        </a:solidFill>
                        <a:effectLst/>
                        <a:latin typeface="Proxima Nova" panose="020B0604020202020204" charset="0"/>
                      </a:endParaRPr>
                    </a:p>
                  </a:txBody>
                  <a:tcPr marL="9525" marR="9525" marT="9525" marB="0" anchor="b"/>
                </a:tc>
                <a:tc>
                  <a:txBody>
                    <a:bodyPr/>
                    <a:lstStyle/>
                    <a:p>
                      <a:pPr algn="ctr" fontAlgn="b"/>
                      <a:r>
                        <a:rPr lang="en-IN" sz="1400" b="1" u="none" strike="noStrike" dirty="0">
                          <a:effectLst/>
                          <a:latin typeface="Proxima Nova" panose="020B0604020202020204" charset="0"/>
                        </a:rPr>
                        <a:t>f(n)&lt;=c*g(n)</a:t>
                      </a:r>
                      <a:endParaRPr lang="en-IN" sz="1400" b="1" i="0" u="none" strike="noStrike" dirty="0">
                        <a:solidFill>
                          <a:srgbClr val="000000"/>
                        </a:solidFill>
                        <a:effectLst/>
                        <a:latin typeface="Proxima Nova" panose="020B0604020202020204" charset="0"/>
                      </a:endParaRPr>
                    </a:p>
                  </a:txBody>
                  <a:tcPr marL="9525" marR="9525" marT="9525" marB="0" anchor="b"/>
                </a:tc>
              </a:tr>
              <a:tr h="348611">
                <a:tc>
                  <a:txBody>
                    <a:bodyPr/>
                    <a:lstStyle/>
                    <a:p>
                      <a:pPr algn="ctr" fontAlgn="b"/>
                      <a:r>
                        <a:rPr lang="en-IN" sz="1400" u="none" strike="noStrike" dirty="0">
                          <a:effectLst/>
                          <a:latin typeface="Proxima Nova" panose="020B0604020202020204" charset="0"/>
                        </a:rPr>
                        <a:t>1</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27</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21</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f(n)&gt;g(n)</a:t>
                      </a:r>
                      <a:endParaRPr lang="en-IN" sz="1400" b="0" i="0" u="none" strike="noStrike">
                        <a:solidFill>
                          <a:srgbClr val="000000"/>
                        </a:solidFill>
                        <a:effectLst/>
                        <a:latin typeface="Proxima Nova" panose="020B0604020202020204" charset="0"/>
                      </a:endParaRPr>
                    </a:p>
                  </a:txBody>
                  <a:tcPr marL="9525" marR="9525" marT="9525" marB="0" anchor="b"/>
                </a:tc>
              </a:tr>
              <a:tr h="348611">
                <a:tc>
                  <a:txBody>
                    <a:bodyPr/>
                    <a:lstStyle/>
                    <a:p>
                      <a:pPr algn="ctr" fontAlgn="b"/>
                      <a:r>
                        <a:rPr lang="en-IN" sz="1400" u="none" strike="noStrike">
                          <a:effectLst/>
                          <a:latin typeface="Proxima Nova" panose="020B0604020202020204" charset="0"/>
                        </a:rPr>
                        <a:t>2</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89</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84</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f(n)&gt;g(n)</a:t>
                      </a:r>
                      <a:endParaRPr lang="en-IN" sz="1400" b="0" i="0" u="none" strike="noStrike">
                        <a:solidFill>
                          <a:srgbClr val="000000"/>
                        </a:solidFill>
                        <a:effectLst/>
                        <a:latin typeface="Proxima Nova" panose="020B0604020202020204" charset="0"/>
                      </a:endParaRPr>
                    </a:p>
                  </a:txBody>
                  <a:tcPr marL="9525" marR="9525" marT="9525" marB="0" anchor="b"/>
                </a:tc>
              </a:tr>
              <a:tr h="348611">
                <a:tc>
                  <a:txBody>
                    <a:bodyPr/>
                    <a:lstStyle/>
                    <a:p>
                      <a:pPr algn="ctr" fontAlgn="b"/>
                      <a:r>
                        <a:rPr lang="en-IN" sz="1400" u="none" strike="noStrike">
                          <a:effectLst/>
                          <a:latin typeface="Proxima Nova" panose="020B0604020202020204" charset="0"/>
                        </a:rPr>
                        <a:t>3</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191</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189</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f(n)&gt;g(n)</a:t>
                      </a:r>
                      <a:endParaRPr lang="en-IN" sz="1400" b="0" i="0" u="none" strike="noStrike">
                        <a:solidFill>
                          <a:srgbClr val="000000"/>
                        </a:solidFill>
                        <a:effectLst/>
                        <a:latin typeface="Proxima Nova" panose="020B0604020202020204" charset="0"/>
                      </a:endParaRPr>
                    </a:p>
                  </a:txBody>
                  <a:tcPr marL="9525" marR="9525" marT="9525" marB="0" anchor="b"/>
                </a:tc>
              </a:tr>
              <a:tr h="348611">
                <a:tc>
                  <a:txBody>
                    <a:bodyPr/>
                    <a:lstStyle/>
                    <a:p>
                      <a:pPr algn="ctr" fontAlgn="b"/>
                      <a:r>
                        <a:rPr lang="en-IN" sz="1400" u="none" strike="noStrike">
                          <a:effectLst/>
                          <a:latin typeface="Proxima Nova" panose="020B0604020202020204" charset="0"/>
                        </a:rPr>
                        <a:t>4</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333</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336</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f(n)&lt;g(n)</a:t>
                      </a:r>
                      <a:endParaRPr lang="en-IN" sz="1400" b="0" i="0" u="none" strike="noStrike">
                        <a:solidFill>
                          <a:srgbClr val="000000"/>
                        </a:solidFill>
                        <a:effectLst/>
                        <a:latin typeface="Proxima Nova" panose="020B0604020202020204" charset="0"/>
                      </a:endParaRPr>
                    </a:p>
                  </a:txBody>
                  <a:tcPr marL="9525" marR="9525" marT="9525" marB="0" anchor="b"/>
                </a:tc>
              </a:tr>
              <a:tr h="348611">
                <a:tc>
                  <a:txBody>
                    <a:bodyPr/>
                    <a:lstStyle/>
                    <a:p>
                      <a:pPr algn="ctr" fontAlgn="b"/>
                      <a:r>
                        <a:rPr lang="en-IN" sz="1400" u="none" strike="noStrike">
                          <a:effectLst/>
                          <a:latin typeface="Proxima Nova" panose="020B0604020202020204" charset="0"/>
                        </a:rPr>
                        <a:t>5</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515</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525</a:t>
                      </a:r>
                      <a:endParaRPr lang="en-IN" sz="1400" b="0" i="0" u="none" strike="noStrike" dirty="0">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f(n)&gt;g(n)</a:t>
                      </a:r>
                      <a:endParaRPr lang="en-IN" sz="1400" b="0" i="0" u="none" strike="noStrike" dirty="0">
                        <a:solidFill>
                          <a:srgbClr val="000000"/>
                        </a:solidFill>
                        <a:effectLst/>
                        <a:latin typeface="Proxima Nova" panose="020B0604020202020204" charset="0"/>
                      </a:endParaRPr>
                    </a:p>
                  </a:txBody>
                  <a:tcPr marL="9525" marR="9525" marT="9525" marB="0" anchor="b"/>
                </a:tc>
              </a:tr>
              <a:tr h="348611">
                <a:tc>
                  <a:txBody>
                    <a:bodyPr/>
                    <a:lstStyle/>
                    <a:p>
                      <a:pPr algn="ctr" fontAlgn="b"/>
                      <a:r>
                        <a:rPr lang="en-IN" sz="1400" u="none" strike="noStrike">
                          <a:effectLst/>
                          <a:latin typeface="Proxima Nova" panose="020B0604020202020204" charset="0"/>
                        </a:rPr>
                        <a:t>6</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720</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756</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f(n)&gt;g(n)</a:t>
                      </a:r>
                      <a:endParaRPr lang="en-IN" sz="1400" b="0" i="0" u="none" strike="noStrike" dirty="0">
                        <a:solidFill>
                          <a:srgbClr val="000000"/>
                        </a:solidFill>
                        <a:effectLst/>
                        <a:latin typeface="Proxima Nova" panose="020B0604020202020204" charset="0"/>
                      </a:endParaRPr>
                    </a:p>
                  </a:txBody>
                  <a:tcPr marL="9525" marR="9525" marT="9525" marB="0" anchor="b"/>
                </a:tc>
              </a:tr>
              <a:tr h="348611">
                <a:tc>
                  <a:txBody>
                    <a:bodyPr/>
                    <a:lstStyle/>
                    <a:p>
                      <a:pPr algn="ctr" fontAlgn="b"/>
                      <a:r>
                        <a:rPr lang="en-IN" sz="1400" u="none" strike="noStrike">
                          <a:effectLst/>
                          <a:latin typeface="Proxima Nova" panose="020B0604020202020204" charset="0"/>
                        </a:rPr>
                        <a:t>7</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980</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a:effectLst/>
                          <a:latin typeface="Proxima Nova" panose="020B0604020202020204" charset="0"/>
                        </a:rPr>
                        <a:t>1029</a:t>
                      </a:r>
                      <a:endParaRPr lang="en-IN" sz="1400" b="0" i="0" u="none" strike="noStrike">
                        <a:solidFill>
                          <a:srgbClr val="000000"/>
                        </a:solidFill>
                        <a:effectLst/>
                        <a:latin typeface="Proxima Nova" panose="020B0604020202020204" charset="0"/>
                      </a:endParaRPr>
                    </a:p>
                  </a:txBody>
                  <a:tcPr marL="9525" marR="9525" marT="9525" marB="0" anchor="b"/>
                </a:tc>
                <a:tc>
                  <a:txBody>
                    <a:bodyPr/>
                    <a:lstStyle/>
                    <a:p>
                      <a:pPr algn="ctr" fontAlgn="b"/>
                      <a:r>
                        <a:rPr lang="en-IN" sz="1400" u="none" strike="noStrike" dirty="0">
                          <a:effectLst/>
                          <a:latin typeface="Proxima Nova" panose="020B0604020202020204" charset="0"/>
                        </a:rPr>
                        <a:t>f(n)&gt;g(n)</a:t>
                      </a:r>
                      <a:endParaRPr lang="en-IN" sz="1400" b="0" i="0" u="none" strike="noStrike" dirty="0">
                        <a:solidFill>
                          <a:srgbClr val="000000"/>
                        </a:solidFill>
                        <a:effectLst/>
                        <a:latin typeface="Proxima Nova" panose="020B0604020202020204" charset="0"/>
                      </a:endParaRPr>
                    </a:p>
                  </a:txBody>
                  <a:tcPr marL="9525" marR="9525" marT="9525" marB="0" anchor="b"/>
                </a:tc>
              </a:tr>
            </a:tbl>
          </a:graphicData>
        </a:graphic>
      </p:graphicFrame>
    </p:spTree>
    <p:extLst>
      <p:ext uri="{BB962C8B-B14F-4D97-AF65-F5344CB8AC3E}">
        <p14:creationId xmlns:p14="http://schemas.microsoft.com/office/powerpoint/2010/main" val="41417654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6" name="Google Shape;96;p17"/>
          <p:cNvPicPr preferRelativeResize="0"/>
          <p:nvPr/>
        </p:nvPicPr>
        <p:blipFill>
          <a:blip r:embed="rId4">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ASYMPTOTIC NOTATIONS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328773" y="981729"/>
            <a:ext cx="5239820" cy="3385512"/>
          </a:xfrm>
          <a:prstGeom prst="rect">
            <a:avLst/>
          </a:prstGeom>
          <a:noFill/>
          <a:ln>
            <a:noFill/>
          </a:ln>
        </p:spPr>
        <p:txBody>
          <a:bodyPr spcFirstLastPara="1" wrap="square" lIns="91425" tIns="91425" rIns="91425" bIns="91425" anchor="t" anchorCtr="0">
            <a:spAutoFit/>
          </a:bodyPr>
          <a:lstStyle/>
          <a:p>
            <a:pPr algn="just"/>
            <a:r>
              <a:rPr lang="en-US" sz="1600" b="1" dirty="0" smtClean="0">
                <a:solidFill>
                  <a:srgbClr val="666666"/>
                </a:solidFill>
                <a:latin typeface="Proxima Nova"/>
                <a:ea typeface="Proxima Nova"/>
                <a:cs typeface="Proxima Nova"/>
              </a:rPr>
              <a:t>Big-Omega </a:t>
            </a:r>
            <a:r>
              <a:rPr lang="en-IN" sz="1600" b="1" dirty="0" smtClean="0">
                <a:solidFill>
                  <a:srgbClr val="666666"/>
                </a:solidFill>
                <a:latin typeface="Proxima Nova"/>
                <a:ea typeface="Proxima Nova"/>
                <a:cs typeface="Proxima Nova"/>
              </a:rPr>
              <a:t>(</a:t>
            </a:r>
            <a:r>
              <a:rPr lang="en-US" sz="1600" b="1" dirty="0">
                <a:solidFill>
                  <a:srgbClr val="666666"/>
                </a:solidFill>
                <a:latin typeface="Proxima Nova"/>
                <a:ea typeface="Proxima Nova"/>
                <a:cs typeface="Proxima Nova"/>
              </a:rPr>
              <a:t>Ω</a:t>
            </a:r>
            <a:r>
              <a:rPr lang="en-IN" sz="1600" b="1" dirty="0" smtClean="0">
                <a:solidFill>
                  <a:srgbClr val="666666"/>
                </a:solidFill>
                <a:latin typeface="Proxima Nova"/>
                <a:ea typeface="Proxima Nova"/>
                <a:cs typeface="Proxima Nova"/>
              </a:rPr>
              <a:t>)</a:t>
            </a:r>
          </a:p>
          <a:p>
            <a:pPr algn="just"/>
            <a:endParaRPr lang="en-IN" sz="1600" b="1" dirty="0" smtClean="0">
              <a:solidFill>
                <a:srgbClr val="666666"/>
              </a:solidFill>
              <a:latin typeface="Proxima Nova"/>
              <a:ea typeface="Proxima Nova"/>
              <a:cs typeface="Proxima Nova"/>
            </a:endParaRPr>
          </a:p>
          <a:p>
            <a:r>
              <a:rPr lang="en-US" sz="1600" dirty="0" smtClean="0">
                <a:solidFill>
                  <a:srgbClr val="666666"/>
                </a:solidFill>
                <a:latin typeface="Proxima Nova"/>
                <a:ea typeface="Proxima Nova"/>
                <a:cs typeface="Proxima Nova"/>
              </a:rPr>
              <a:t>Big - Omega </a:t>
            </a:r>
            <a:r>
              <a:rPr lang="en-US" sz="1600" dirty="0">
                <a:solidFill>
                  <a:srgbClr val="666666"/>
                </a:solidFill>
                <a:latin typeface="Proxima Nova"/>
                <a:ea typeface="Proxima Nova"/>
                <a:cs typeface="Proxima Nova"/>
              </a:rPr>
              <a:t>is an Asymptotic Notation for the best case.</a:t>
            </a:r>
          </a:p>
          <a:p>
            <a:endParaRPr lang="en-US" sz="1600" dirty="0" smtClean="0">
              <a:solidFill>
                <a:srgbClr val="666666"/>
              </a:solidFill>
              <a:latin typeface="Proxima Nova"/>
              <a:ea typeface="Proxima Nova"/>
              <a:cs typeface="Proxima Nova"/>
            </a:endParaRPr>
          </a:p>
          <a:p>
            <a:r>
              <a:rPr lang="en-US" sz="1600" dirty="0" smtClean="0">
                <a:solidFill>
                  <a:srgbClr val="666666"/>
                </a:solidFill>
                <a:latin typeface="Proxima Nova"/>
                <a:ea typeface="Proxima Nova"/>
                <a:cs typeface="Proxima Nova"/>
              </a:rPr>
              <a:t>Ω </a:t>
            </a:r>
            <a:r>
              <a:rPr lang="en-US" sz="1600" dirty="0">
                <a:solidFill>
                  <a:srgbClr val="666666"/>
                </a:solidFill>
                <a:latin typeface="Proxima Nova"/>
                <a:ea typeface="Proxima Nova"/>
                <a:cs typeface="Proxima Nova"/>
              </a:rPr>
              <a:t>notation provides an asymptotic </a:t>
            </a:r>
            <a:r>
              <a:rPr lang="en-US" sz="1600" dirty="0" smtClean="0">
                <a:solidFill>
                  <a:srgbClr val="666666"/>
                </a:solidFill>
                <a:latin typeface="Proxima Nova"/>
                <a:ea typeface="Proxima Nova"/>
                <a:cs typeface="Proxima Nova"/>
              </a:rPr>
              <a:t>lower bound.</a:t>
            </a:r>
          </a:p>
          <a:p>
            <a:endParaRPr lang="en-US" sz="1600" dirty="0" smtClean="0">
              <a:solidFill>
                <a:srgbClr val="666666"/>
              </a:solidFill>
              <a:latin typeface="Proxima Nova"/>
              <a:ea typeface="Proxima Nova"/>
              <a:cs typeface="Proxima Nova"/>
            </a:endParaRPr>
          </a:p>
          <a:p>
            <a:r>
              <a:rPr lang="en-US" sz="1600" dirty="0" smtClean="0">
                <a:solidFill>
                  <a:srgbClr val="666666"/>
                </a:solidFill>
                <a:latin typeface="Proxima Nova"/>
                <a:ea typeface="Proxima Nova"/>
                <a:cs typeface="Proxima Nova"/>
              </a:rPr>
              <a:t>The Omega notation is the least used notation among all three.</a:t>
            </a:r>
          </a:p>
          <a:p>
            <a:endParaRPr lang="en-US" sz="1600" dirty="0">
              <a:solidFill>
                <a:srgbClr val="666666"/>
              </a:solidFill>
              <a:latin typeface="Proxima Nova"/>
              <a:ea typeface="Proxima Nova"/>
              <a:cs typeface="Proxima Nova"/>
            </a:endParaRPr>
          </a:p>
          <a:p>
            <a:r>
              <a:rPr lang="en-US" sz="1600" dirty="0" smtClean="0">
                <a:solidFill>
                  <a:srgbClr val="666666"/>
                </a:solidFill>
                <a:latin typeface="Proxima Nova"/>
                <a:ea typeface="Proxima Nova"/>
                <a:cs typeface="Proxima Nova"/>
              </a:rPr>
              <a:t>f(n</a:t>
            </a:r>
            <a:r>
              <a:rPr lang="en-US" sz="1600" dirty="0">
                <a:solidFill>
                  <a:srgbClr val="666666"/>
                </a:solidFill>
                <a:latin typeface="Proxima Nova"/>
                <a:ea typeface="Proxima Nova"/>
                <a:cs typeface="Proxima Nova"/>
              </a:rPr>
              <a:t>) is Ω(g(n)), </a:t>
            </a:r>
            <a:endParaRPr lang="en-US" sz="1600" dirty="0" smtClean="0">
              <a:solidFill>
                <a:srgbClr val="666666"/>
              </a:solidFill>
              <a:latin typeface="Proxima Nova"/>
              <a:ea typeface="Proxima Nova"/>
              <a:cs typeface="Proxima Nova"/>
            </a:endParaRPr>
          </a:p>
          <a:p>
            <a:r>
              <a:rPr lang="en-US" sz="1600" dirty="0" smtClean="0">
                <a:solidFill>
                  <a:srgbClr val="666666"/>
                </a:solidFill>
                <a:latin typeface="Proxima Nova"/>
                <a:ea typeface="Proxima Nova"/>
                <a:cs typeface="Proxima Nova"/>
              </a:rPr>
              <a:t>if </a:t>
            </a:r>
            <a:r>
              <a:rPr lang="en-US" sz="1600" dirty="0">
                <a:solidFill>
                  <a:srgbClr val="666666"/>
                </a:solidFill>
                <a:latin typeface="Proxima Nova"/>
                <a:ea typeface="Proxima Nova"/>
                <a:cs typeface="Proxima Nova"/>
              </a:rPr>
              <a:t>for some real constants c (c &gt; 0) and n</a:t>
            </a:r>
            <a:r>
              <a:rPr lang="en-US" sz="1600" baseline="-25000" dirty="0">
                <a:solidFill>
                  <a:srgbClr val="666666"/>
                </a:solidFill>
                <a:latin typeface="Proxima Nova"/>
                <a:ea typeface="Proxima Nova"/>
                <a:cs typeface="Proxima Nova"/>
              </a:rPr>
              <a:t>0 </a:t>
            </a:r>
            <a:r>
              <a:rPr lang="en-US" sz="1600" dirty="0">
                <a:solidFill>
                  <a:srgbClr val="666666"/>
                </a:solidFill>
                <a:latin typeface="Proxima Nova"/>
                <a:ea typeface="Proxima Nova"/>
                <a:cs typeface="Proxima Nova"/>
              </a:rPr>
              <a:t>(</a:t>
            </a:r>
            <a:r>
              <a:rPr lang="en-US" sz="1600" dirty="0" smtClean="0">
                <a:solidFill>
                  <a:srgbClr val="666666"/>
                </a:solidFill>
                <a:latin typeface="Proxima Nova"/>
                <a:ea typeface="Proxima Nova"/>
                <a:cs typeface="Proxima Nova"/>
              </a:rPr>
              <a:t>n</a:t>
            </a:r>
            <a:r>
              <a:rPr lang="en-US" sz="1600" baseline="-25000" dirty="0" smtClean="0">
                <a:solidFill>
                  <a:srgbClr val="666666"/>
                </a:solidFill>
                <a:latin typeface="Proxima Nova"/>
                <a:ea typeface="Proxima Nova"/>
                <a:cs typeface="Proxima Nova"/>
              </a:rPr>
              <a:t>0</a:t>
            </a:r>
            <a:r>
              <a:rPr lang="en-US" sz="1600" dirty="0" smtClean="0">
                <a:solidFill>
                  <a:srgbClr val="666666"/>
                </a:solidFill>
                <a:latin typeface="Proxima Nova"/>
                <a:ea typeface="Proxima Nova"/>
                <a:cs typeface="Proxima Nova"/>
              </a:rPr>
              <a:t>&gt; = 1 ), </a:t>
            </a:r>
          </a:p>
          <a:p>
            <a:r>
              <a:rPr lang="en-US" sz="1600" b="1" dirty="0" smtClean="0">
                <a:solidFill>
                  <a:srgbClr val="666666"/>
                </a:solidFill>
                <a:latin typeface="Proxima Nova"/>
                <a:ea typeface="Proxima Nova"/>
                <a:cs typeface="Proxima Nova"/>
              </a:rPr>
              <a:t>f(n)  </a:t>
            </a:r>
            <a:r>
              <a:rPr lang="en-US" sz="1600" b="1" dirty="0">
                <a:solidFill>
                  <a:srgbClr val="666666"/>
                </a:solidFill>
                <a:latin typeface="Proxima Nova"/>
                <a:ea typeface="Proxima Nova"/>
                <a:cs typeface="Proxima Nova"/>
              </a:rPr>
              <a:t>&gt;= c * g(n) </a:t>
            </a:r>
            <a:endParaRPr lang="en-US" sz="1600" b="1" dirty="0" smtClean="0">
              <a:solidFill>
                <a:srgbClr val="666666"/>
              </a:solidFill>
              <a:latin typeface="Proxima Nova"/>
              <a:ea typeface="Proxima Nova"/>
              <a:cs typeface="Proxima Nova"/>
            </a:endParaRPr>
          </a:p>
          <a:p>
            <a:r>
              <a:rPr lang="en-US" sz="1600" dirty="0" smtClean="0">
                <a:solidFill>
                  <a:srgbClr val="666666"/>
                </a:solidFill>
                <a:latin typeface="Proxima Nova"/>
                <a:ea typeface="Proxima Nova"/>
                <a:cs typeface="Proxima Nova"/>
              </a:rPr>
              <a:t>for </a:t>
            </a:r>
            <a:r>
              <a:rPr lang="en-US" sz="1600" dirty="0">
                <a:solidFill>
                  <a:srgbClr val="666666"/>
                </a:solidFill>
                <a:latin typeface="Proxima Nova"/>
                <a:ea typeface="Proxima Nova"/>
                <a:cs typeface="Proxima Nova"/>
              </a:rPr>
              <a:t>every input size n (n &gt; n</a:t>
            </a:r>
            <a:r>
              <a:rPr lang="en-US" sz="1600" baseline="-25000" dirty="0">
                <a:solidFill>
                  <a:srgbClr val="666666"/>
                </a:solidFill>
                <a:latin typeface="Proxima Nova"/>
                <a:ea typeface="Proxima Nova"/>
                <a:cs typeface="Proxima Nova"/>
              </a:rPr>
              <a:t>0</a:t>
            </a:r>
            <a:r>
              <a:rPr lang="en-US" sz="1600" dirty="0" smtClean="0">
                <a:solidFill>
                  <a:srgbClr val="666666"/>
                </a:solidFill>
                <a:latin typeface="Proxima Nova"/>
                <a:ea typeface="Proxima Nova"/>
                <a:cs typeface="Proxima Nova"/>
              </a:rPr>
              <a:t>).</a:t>
            </a:r>
            <a:endParaRPr lang="en-US" sz="1600" dirty="0">
              <a:solidFill>
                <a:srgbClr val="666666"/>
              </a:solidFill>
              <a:latin typeface="Proxima Nova"/>
              <a:ea typeface="Proxima Nova"/>
              <a:cs typeface="Proxima Nova"/>
            </a:endParaRPr>
          </a:p>
        </p:txBody>
      </p:sp>
      <p:pic>
        <p:nvPicPr>
          <p:cNvPr id="7172" name="Picture 4" descr="Asymptotic Analysis: Omega Not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7222" y="663901"/>
            <a:ext cx="3658701" cy="3972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6376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6" name="Google Shape;96;p17"/>
          <p:cNvPicPr preferRelativeResize="0"/>
          <p:nvPr/>
        </p:nvPicPr>
        <p:blipFill>
          <a:blip r:embed="rId4">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ASYMPTOTIC NOTATIONS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3" y="981729"/>
            <a:ext cx="8212951" cy="3877954"/>
          </a:xfrm>
          <a:prstGeom prst="rect">
            <a:avLst/>
          </a:prstGeom>
          <a:noFill/>
          <a:ln>
            <a:noFill/>
          </a:ln>
        </p:spPr>
        <p:txBody>
          <a:bodyPr spcFirstLastPara="1" wrap="square" lIns="91425" tIns="91425" rIns="91425" bIns="91425" anchor="t" anchorCtr="0">
            <a:spAutoFit/>
          </a:bodyPr>
          <a:lstStyle/>
          <a:p>
            <a:pPr algn="just"/>
            <a:r>
              <a:rPr lang="en-US" sz="1600" b="1" dirty="0" smtClean="0">
                <a:solidFill>
                  <a:srgbClr val="666666"/>
                </a:solidFill>
                <a:latin typeface="Proxima Nova"/>
                <a:ea typeface="Proxima Nova"/>
                <a:cs typeface="Proxima Nova"/>
              </a:rPr>
              <a:t>Big-Omega </a:t>
            </a:r>
            <a:r>
              <a:rPr lang="en-IN" sz="1600" b="1" dirty="0" smtClean="0">
                <a:solidFill>
                  <a:srgbClr val="666666"/>
                </a:solidFill>
                <a:latin typeface="Proxima Nova"/>
                <a:ea typeface="Proxima Nova"/>
                <a:cs typeface="Proxima Nova"/>
              </a:rPr>
              <a:t>(</a:t>
            </a:r>
            <a:r>
              <a:rPr lang="en-US" sz="1600" b="1" dirty="0">
                <a:solidFill>
                  <a:srgbClr val="666666"/>
                </a:solidFill>
                <a:latin typeface="Proxima Nova"/>
                <a:ea typeface="Proxima Nova"/>
                <a:cs typeface="Proxima Nova"/>
              </a:rPr>
              <a:t>Ω</a:t>
            </a:r>
            <a:r>
              <a:rPr lang="en-IN" sz="1600" b="1" dirty="0" smtClean="0">
                <a:solidFill>
                  <a:srgbClr val="666666"/>
                </a:solidFill>
                <a:latin typeface="Proxima Nova"/>
                <a:ea typeface="Proxima Nova"/>
                <a:cs typeface="Proxima Nova"/>
              </a:rPr>
              <a:t>)</a:t>
            </a:r>
          </a:p>
          <a:p>
            <a:pPr algn="just"/>
            <a:endParaRPr lang="en-IN" sz="1600" b="1" dirty="0" smtClean="0">
              <a:solidFill>
                <a:srgbClr val="666666"/>
              </a:solidFill>
              <a:latin typeface="Proxima Nova"/>
              <a:ea typeface="Proxima Nova"/>
              <a:cs typeface="Proxima Nova"/>
            </a:endParaRPr>
          </a:p>
          <a:p>
            <a:pPr marL="0" indent="0">
              <a:buNone/>
            </a:pPr>
            <a:r>
              <a:rPr lang="en-US" sz="1600" dirty="0" smtClean="0">
                <a:solidFill>
                  <a:srgbClr val="666666"/>
                </a:solidFill>
                <a:latin typeface="Proxima Nova"/>
                <a:ea typeface="Proxima Nova"/>
                <a:cs typeface="Proxima Nova"/>
              </a:rPr>
              <a:t>1</a:t>
            </a:r>
            <a:r>
              <a:rPr lang="en-US" sz="1600" dirty="0">
                <a:solidFill>
                  <a:srgbClr val="666666"/>
                </a:solidFill>
                <a:latin typeface="Proxima Nova"/>
                <a:ea typeface="Proxima Nova"/>
                <a:cs typeface="Proxima Nova"/>
              </a:rPr>
              <a:t>) f(n) = 2n</a:t>
            </a:r>
            <a:r>
              <a:rPr lang="en-US" sz="1600" baseline="30000" dirty="0">
                <a:solidFill>
                  <a:srgbClr val="666666"/>
                </a:solidFill>
                <a:latin typeface="Proxima Nova"/>
                <a:ea typeface="Proxima Nova"/>
                <a:cs typeface="Proxima Nova"/>
              </a:rPr>
              <a:t>2</a:t>
            </a:r>
            <a:r>
              <a:rPr lang="en-US" sz="1600" dirty="0">
                <a:solidFill>
                  <a:srgbClr val="666666"/>
                </a:solidFill>
                <a:latin typeface="Proxima Nova"/>
                <a:ea typeface="Proxima Nova"/>
                <a:cs typeface="Proxima Nova"/>
              </a:rPr>
              <a:t>+n , </a:t>
            </a:r>
            <a:r>
              <a:rPr lang="pt-BR" sz="1600" dirty="0">
                <a:solidFill>
                  <a:srgbClr val="666666"/>
                </a:solidFill>
                <a:latin typeface="Proxima Nova"/>
                <a:ea typeface="Proxima Nova"/>
                <a:cs typeface="Proxima Nova"/>
              </a:rPr>
              <a:t>Is f(n) </a:t>
            </a:r>
            <a:r>
              <a:rPr lang="el-GR" sz="1600" dirty="0">
                <a:solidFill>
                  <a:srgbClr val="666666"/>
                </a:solidFill>
                <a:latin typeface="Proxima Nova"/>
                <a:ea typeface="Proxima Nova"/>
                <a:cs typeface="Proxima Nova"/>
              </a:rPr>
              <a:t>Ω</a:t>
            </a:r>
            <a:r>
              <a:rPr lang="pt-BR" sz="1600" dirty="0">
                <a:solidFill>
                  <a:srgbClr val="666666"/>
                </a:solidFill>
                <a:latin typeface="Proxima Nova"/>
                <a:ea typeface="Proxima Nova"/>
                <a:cs typeface="Proxima Nova"/>
              </a:rPr>
              <a:t>(g(n</a:t>
            </a:r>
            <a:r>
              <a:rPr lang="pt-BR" sz="1600" baseline="30000" dirty="0">
                <a:solidFill>
                  <a:srgbClr val="666666"/>
                </a:solidFill>
                <a:latin typeface="Proxima Nova"/>
                <a:ea typeface="Proxima Nova"/>
                <a:cs typeface="Proxima Nova"/>
              </a:rPr>
              <a:t>2</a:t>
            </a:r>
            <a:r>
              <a:rPr lang="pt-BR" sz="1600" dirty="0">
                <a:solidFill>
                  <a:srgbClr val="666666"/>
                </a:solidFill>
                <a:latin typeface="Proxima Nova"/>
                <a:ea typeface="Proxima Nova"/>
                <a:cs typeface="Proxima Nova"/>
              </a:rPr>
              <a:t>))?</a:t>
            </a:r>
          </a:p>
          <a:p>
            <a:pPr marL="0" indent="0">
              <a:buNone/>
            </a:pPr>
            <a:r>
              <a:rPr lang="pt-BR" sz="1600" dirty="0" smtClean="0">
                <a:solidFill>
                  <a:srgbClr val="666666"/>
                </a:solidFill>
                <a:latin typeface="Proxima Nova"/>
                <a:ea typeface="Proxima Nova"/>
                <a:cs typeface="Proxima Nova"/>
              </a:rPr>
              <a:t>2n</a:t>
            </a:r>
            <a:r>
              <a:rPr lang="pt-BR" sz="1600" baseline="30000" dirty="0" smtClean="0">
                <a:solidFill>
                  <a:srgbClr val="666666"/>
                </a:solidFill>
                <a:latin typeface="Proxima Nova"/>
                <a:ea typeface="Proxima Nova"/>
                <a:cs typeface="Proxima Nova"/>
              </a:rPr>
              <a:t>2</a:t>
            </a:r>
            <a:r>
              <a:rPr lang="pt-BR" sz="1600" dirty="0" smtClean="0">
                <a:solidFill>
                  <a:srgbClr val="666666"/>
                </a:solidFill>
                <a:latin typeface="Proxima Nova"/>
                <a:ea typeface="Proxima Nova"/>
                <a:cs typeface="Proxima Nova"/>
              </a:rPr>
              <a:t> + n </a:t>
            </a:r>
            <a:r>
              <a:rPr lang="pt-BR" sz="1600" dirty="0">
                <a:solidFill>
                  <a:srgbClr val="666666"/>
                </a:solidFill>
                <a:latin typeface="Proxima Nova"/>
                <a:ea typeface="Proxima Nova"/>
                <a:cs typeface="Proxima Nova"/>
              </a:rPr>
              <a:t>&gt;= c* n</a:t>
            </a:r>
            <a:r>
              <a:rPr lang="pt-BR" sz="1600" baseline="30000" dirty="0">
                <a:solidFill>
                  <a:srgbClr val="666666"/>
                </a:solidFill>
                <a:latin typeface="Proxima Nova"/>
                <a:ea typeface="Proxima Nova"/>
                <a:cs typeface="Proxima Nova"/>
              </a:rPr>
              <a:t>2</a:t>
            </a:r>
          </a:p>
          <a:p>
            <a:pPr marL="0" indent="0">
              <a:buNone/>
            </a:pPr>
            <a:r>
              <a:rPr lang="pt-BR" sz="1600" dirty="0" smtClean="0">
                <a:solidFill>
                  <a:srgbClr val="666666"/>
                </a:solidFill>
                <a:latin typeface="Proxima Nova"/>
                <a:ea typeface="Proxima Nova"/>
                <a:cs typeface="Proxima Nova"/>
              </a:rPr>
              <a:t>C = </a:t>
            </a:r>
            <a:r>
              <a:rPr lang="pt-BR" sz="1600" dirty="0">
                <a:solidFill>
                  <a:srgbClr val="666666"/>
                </a:solidFill>
                <a:latin typeface="Proxima Nova"/>
                <a:ea typeface="Proxima Nova"/>
                <a:cs typeface="Proxima Nova"/>
              </a:rPr>
              <a:t>2</a:t>
            </a:r>
          </a:p>
          <a:p>
            <a:pPr marL="0" indent="0">
              <a:buNone/>
            </a:pPr>
            <a:r>
              <a:rPr lang="pt-BR" sz="1600" dirty="0" smtClean="0">
                <a:solidFill>
                  <a:srgbClr val="666666"/>
                </a:solidFill>
                <a:latin typeface="Proxima Nova"/>
                <a:ea typeface="Proxima Nova"/>
                <a:cs typeface="Proxima Nova"/>
              </a:rPr>
              <a:t>2n</a:t>
            </a:r>
            <a:r>
              <a:rPr lang="pt-BR" sz="1600" baseline="30000" dirty="0" smtClean="0">
                <a:solidFill>
                  <a:srgbClr val="666666"/>
                </a:solidFill>
                <a:latin typeface="Proxima Nova"/>
                <a:ea typeface="Proxima Nova"/>
                <a:cs typeface="Proxima Nova"/>
              </a:rPr>
              <a:t>2</a:t>
            </a:r>
            <a:r>
              <a:rPr lang="pt-BR" sz="1600" dirty="0" smtClean="0">
                <a:solidFill>
                  <a:srgbClr val="666666"/>
                </a:solidFill>
                <a:latin typeface="Proxima Nova"/>
                <a:ea typeface="Proxima Nova"/>
                <a:cs typeface="Proxima Nova"/>
              </a:rPr>
              <a:t> </a:t>
            </a:r>
            <a:r>
              <a:rPr lang="pt-BR" sz="1600" dirty="0">
                <a:solidFill>
                  <a:srgbClr val="666666"/>
                </a:solidFill>
                <a:latin typeface="Proxima Nova"/>
                <a:ea typeface="Proxima Nova"/>
                <a:cs typeface="Proxima Nova"/>
              </a:rPr>
              <a:t>+ n  &gt;= 2* n</a:t>
            </a:r>
            <a:r>
              <a:rPr lang="pt-BR" sz="1600" baseline="30000" dirty="0">
                <a:solidFill>
                  <a:srgbClr val="666666"/>
                </a:solidFill>
                <a:latin typeface="Proxima Nova"/>
                <a:ea typeface="Proxima Nova"/>
                <a:cs typeface="Proxima Nova"/>
              </a:rPr>
              <a:t>2</a:t>
            </a:r>
            <a:r>
              <a:rPr lang="pt-BR" sz="1600" dirty="0">
                <a:solidFill>
                  <a:srgbClr val="666666"/>
                </a:solidFill>
                <a:latin typeface="Proxima Nova"/>
                <a:ea typeface="Proxima Nova"/>
                <a:cs typeface="Proxima Nova"/>
              </a:rPr>
              <a:t> </a:t>
            </a:r>
          </a:p>
          <a:p>
            <a:pPr marL="0" indent="0">
              <a:buNone/>
            </a:pPr>
            <a:r>
              <a:rPr lang="pt-BR" sz="1600" dirty="0">
                <a:solidFill>
                  <a:srgbClr val="666666"/>
                </a:solidFill>
                <a:latin typeface="Proxima Nova"/>
                <a:ea typeface="Proxima Nova"/>
                <a:cs typeface="Proxima Nova"/>
              </a:rPr>
              <a:t>n </a:t>
            </a:r>
            <a:r>
              <a:rPr lang="pt-BR" sz="1600" dirty="0" smtClean="0">
                <a:solidFill>
                  <a:srgbClr val="666666"/>
                </a:solidFill>
                <a:latin typeface="Proxima Nova"/>
                <a:ea typeface="Proxima Nova"/>
                <a:cs typeface="Proxima Nova"/>
              </a:rPr>
              <a:t>&gt; 0</a:t>
            </a:r>
          </a:p>
          <a:p>
            <a:pPr marL="0" indent="0">
              <a:buNone/>
            </a:pPr>
            <a:r>
              <a:rPr lang="en-US" sz="1600" dirty="0" smtClean="0">
                <a:solidFill>
                  <a:srgbClr val="666666"/>
                </a:solidFill>
                <a:latin typeface="Proxima Nova"/>
                <a:ea typeface="Proxima Nova"/>
                <a:cs typeface="Proxima Nova"/>
              </a:rPr>
              <a:t>For </a:t>
            </a:r>
            <a:r>
              <a:rPr lang="en-US" sz="1600" dirty="0">
                <a:solidFill>
                  <a:srgbClr val="666666"/>
                </a:solidFill>
                <a:latin typeface="Proxima Nova"/>
                <a:ea typeface="Proxima Nova"/>
                <a:cs typeface="Proxima Nova"/>
              </a:rPr>
              <a:t>n&gt;0 we can obtain f(n) &gt; g(n).</a:t>
            </a:r>
          </a:p>
          <a:p>
            <a:pPr marL="0" indent="0">
              <a:buNone/>
            </a:pPr>
            <a:endParaRPr lang="en-US" sz="1600" dirty="0" smtClean="0">
              <a:solidFill>
                <a:srgbClr val="666666"/>
              </a:solidFill>
              <a:latin typeface="Proxima Nova"/>
              <a:ea typeface="Proxima Nova"/>
              <a:cs typeface="Proxima Nova"/>
            </a:endParaRPr>
          </a:p>
          <a:p>
            <a:pPr marL="0" indent="0">
              <a:buNone/>
            </a:pPr>
            <a:r>
              <a:rPr lang="en-US" sz="1600" dirty="0" smtClean="0">
                <a:solidFill>
                  <a:srgbClr val="666666"/>
                </a:solidFill>
                <a:latin typeface="Proxima Nova"/>
                <a:ea typeface="Proxima Nova"/>
                <a:cs typeface="Proxima Nova"/>
              </a:rPr>
              <a:t>2</a:t>
            </a:r>
            <a:r>
              <a:rPr lang="en-US" sz="1600" dirty="0">
                <a:solidFill>
                  <a:srgbClr val="666666"/>
                </a:solidFill>
                <a:latin typeface="Proxima Nova"/>
                <a:ea typeface="Proxima Nova"/>
                <a:cs typeface="Proxima Nova"/>
              </a:rPr>
              <a:t>) f(n) = 5n</a:t>
            </a:r>
            <a:r>
              <a:rPr lang="en-US" sz="1600" baseline="30000" dirty="0">
                <a:solidFill>
                  <a:srgbClr val="666666"/>
                </a:solidFill>
                <a:latin typeface="Proxima Nova"/>
                <a:ea typeface="Proxima Nova"/>
                <a:cs typeface="Proxima Nova"/>
              </a:rPr>
              <a:t>2</a:t>
            </a:r>
            <a:r>
              <a:rPr lang="en-US" sz="1600" dirty="0">
                <a:solidFill>
                  <a:srgbClr val="666666"/>
                </a:solidFill>
                <a:latin typeface="Proxima Nova"/>
                <a:ea typeface="Proxima Nova"/>
                <a:cs typeface="Proxima Nova"/>
              </a:rPr>
              <a:t> , </a:t>
            </a:r>
            <a:r>
              <a:rPr lang="pt-BR" sz="1600" dirty="0">
                <a:solidFill>
                  <a:srgbClr val="666666"/>
                </a:solidFill>
                <a:latin typeface="Proxima Nova"/>
                <a:ea typeface="Proxima Nova"/>
                <a:cs typeface="Proxima Nova"/>
              </a:rPr>
              <a:t>Is f(n) </a:t>
            </a:r>
            <a:r>
              <a:rPr lang="el-GR" sz="1600" dirty="0">
                <a:solidFill>
                  <a:srgbClr val="666666"/>
                </a:solidFill>
                <a:latin typeface="Proxima Nova"/>
                <a:ea typeface="Proxima Nova"/>
                <a:cs typeface="Proxima Nova"/>
              </a:rPr>
              <a:t>Ω</a:t>
            </a:r>
            <a:r>
              <a:rPr lang="pt-BR" sz="1600" dirty="0">
                <a:solidFill>
                  <a:srgbClr val="666666"/>
                </a:solidFill>
                <a:latin typeface="Proxima Nova"/>
                <a:ea typeface="Proxima Nova"/>
                <a:cs typeface="Proxima Nova"/>
              </a:rPr>
              <a:t>(g(n))?</a:t>
            </a:r>
          </a:p>
          <a:p>
            <a:pPr marL="0" indent="0">
              <a:buNone/>
            </a:pPr>
            <a:r>
              <a:rPr lang="en-US" sz="1600" dirty="0">
                <a:solidFill>
                  <a:srgbClr val="666666"/>
                </a:solidFill>
                <a:latin typeface="Proxima Nova"/>
                <a:ea typeface="Proxima Nova"/>
                <a:cs typeface="Proxima Nova"/>
              </a:rPr>
              <a:t> 5n</a:t>
            </a:r>
            <a:r>
              <a:rPr lang="en-US" sz="1600" baseline="30000" dirty="0">
                <a:solidFill>
                  <a:srgbClr val="666666"/>
                </a:solidFill>
                <a:latin typeface="Proxima Nova"/>
                <a:ea typeface="Proxima Nova"/>
                <a:cs typeface="Proxima Nova"/>
              </a:rPr>
              <a:t>2</a:t>
            </a:r>
            <a:r>
              <a:rPr lang="en-US" sz="1600" dirty="0">
                <a:solidFill>
                  <a:srgbClr val="666666"/>
                </a:solidFill>
                <a:latin typeface="Proxima Nova"/>
                <a:ea typeface="Proxima Nova"/>
                <a:cs typeface="Proxima Nova"/>
              </a:rPr>
              <a:t>  &gt;= </a:t>
            </a:r>
            <a:r>
              <a:rPr lang="en-US" sz="1600" dirty="0" smtClean="0">
                <a:solidFill>
                  <a:srgbClr val="666666"/>
                </a:solidFill>
                <a:latin typeface="Proxima Nova"/>
                <a:ea typeface="Proxima Nova"/>
                <a:cs typeface="Proxima Nova"/>
              </a:rPr>
              <a:t>c*g(</a:t>
            </a:r>
            <a:r>
              <a:rPr lang="en-US" sz="1600" dirty="0">
                <a:solidFill>
                  <a:schemeClr val="tx1"/>
                </a:solidFill>
                <a:latin typeface="Times New Roman" panose="02020603050405020304" pitchFamily="18" charset="0"/>
                <a:cs typeface="Times New Roman" panose="02020603050405020304" pitchFamily="18" charset="0"/>
              </a:rPr>
              <a:t>__</a:t>
            </a:r>
            <a:r>
              <a:rPr lang="en-US" sz="1600" dirty="0" smtClean="0">
                <a:solidFill>
                  <a:srgbClr val="666666"/>
                </a:solidFill>
                <a:latin typeface="Proxima Nova"/>
                <a:ea typeface="Proxima Nova"/>
                <a:cs typeface="Proxima Nova"/>
              </a:rPr>
              <a:t>)</a:t>
            </a:r>
            <a:endParaRPr lang="en-US" sz="1600" dirty="0">
              <a:solidFill>
                <a:srgbClr val="666666"/>
              </a:solidFill>
              <a:latin typeface="Proxima Nova"/>
              <a:ea typeface="Proxima Nova"/>
              <a:cs typeface="Proxima Nova"/>
            </a:endParaRPr>
          </a:p>
          <a:p>
            <a:pPr marL="0" indent="0">
              <a:buNone/>
            </a:pPr>
            <a:r>
              <a:rPr lang="en-US" sz="1600" dirty="0">
                <a:solidFill>
                  <a:srgbClr val="666666"/>
                </a:solidFill>
                <a:latin typeface="Proxima Nova"/>
                <a:ea typeface="Proxima Nova"/>
                <a:cs typeface="Proxima Nova"/>
              </a:rPr>
              <a:t> 5n</a:t>
            </a:r>
            <a:r>
              <a:rPr lang="en-US" sz="1600" baseline="30000" dirty="0">
                <a:solidFill>
                  <a:srgbClr val="666666"/>
                </a:solidFill>
                <a:latin typeface="Proxima Nova"/>
                <a:ea typeface="Proxima Nova"/>
                <a:cs typeface="Proxima Nova"/>
              </a:rPr>
              <a:t>2</a:t>
            </a:r>
            <a:r>
              <a:rPr lang="en-US" sz="1600" dirty="0">
                <a:solidFill>
                  <a:srgbClr val="666666"/>
                </a:solidFill>
                <a:latin typeface="Proxima Nova"/>
                <a:ea typeface="Proxima Nova"/>
                <a:cs typeface="Proxima Nova"/>
              </a:rPr>
              <a:t>  &gt;= </a:t>
            </a:r>
            <a:r>
              <a:rPr lang="en-US" sz="1600" dirty="0" smtClean="0">
                <a:solidFill>
                  <a:srgbClr val="666666"/>
                </a:solidFill>
                <a:latin typeface="Proxima Nova"/>
                <a:ea typeface="Proxima Nova"/>
                <a:cs typeface="Proxima Nova"/>
              </a:rPr>
              <a:t>c*n  </a:t>
            </a:r>
            <a:endParaRPr lang="en-US" sz="1600" dirty="0">
              <a:solidFill>
                <a:srgbClr val="666666"/>
              </a:solidFill>
              <a:latin typeface="Proxima Nova"/>
              <a:ea typeface="Proxima Nova"/>
              <a:cs typeface="Proxima Nova"/>
            </a:endParaRPr>
          </a:p>
          <a:p>
            <a:pPr marL="0" indent="0">
              <a:buNone/>
            </a:pPr>
            <a:r>
              <a:rPr lang="en-US" sz="1600" dirty="0">
                <a:solidFill>
                  <a:srgbClr val="666666"/>
                </a:solidFill>
                <a:latin typeface="Proxima Nova"/>
                <a:ea typeface="Proxima Nova"/>
                <a:cs typeface="Proxima Nova"/>
              </a:rPr>
              <a:t> 5n</a:t>
            </a:r>
            <a:r>
              <a:rPr lang="en-US" sz="1600" baseline="30000" dirty="0">
                <a:solidFill>
                  <a:srgbClr val="666666"/>
                </a:solidFill>
                <a:latin typeface="Proxima Nova"/>
                <a:ea typeface="Proxima Nova"/>
                <a:cs typeface="Proxima Nova"/>
              </a:rPr>
              <a:t>2</a:t>
            </a:r>
            <a:r>
              <a:rPr lang="en-US" sz="1600" dirty="0">
                <a:solidFill>
                  <a:srgbClr val="666666"/>
                </a:solidFill>
                <a:latin typeface="Proxima Nova"/>
                <a:ea typeface="Proxima Nova"/>
                <a:cs typeface="Proxima Nova"/>
              </a:rPr>
              <a:t>  &gt;= 1 </a:t>
            </a:r>
            <a:r>
              <a:rPr lang="en-US" sz="1600" dirty="0" smtClean="0">
                <a:solidFill>
                  <a:srgbClr val="666666"/>
                </a:solidFill>
                <a:latin typeface="Proxima Nova"/>
                <a:ea typeface="Proxima Nova"/>
                <a:cs typeface="Proxima Nova"/>
              </a:rPr>
              <a:t>*n</a:t>
            </a:r>
            <a:endParaRPr lang="en-US" sz="1600" dirty="0">
              <a:solidFill>
                <a:srgbClr val="666666"/>
              </a:solidFill>
              <a:latin typeface="Proxima Nova"/>
              <a:ea typeface="Proxima Nova"/>
              <a:cs typeface="Proxima Nova"/>
            </a:endParaRPr>
          </a:p>
          <a:p>
            <a:endParaRPr lang="pt-BR" sz="1600" dirty="0" smtClean="0">
              <a:solidFill>
                <a:srgbClr val="666666"/>
              </a:solidFill>
              <a:latin typeface="Proxima Nova"/>
              <a:ea typeface="Proxima Nova"/>
              <a:cs typeface="Proxima Nova"/>
            </a:endParaRPr>
          </a:p>
          <a:p>
            <a:r>
              <a:rPr lang="pt-BR" sz="1600" dirty="0" smtClean="0">
                <a:solidFill>
                  <a:srgbClr val="666666"/>
                </a:solidFill>
                <a:latin typeface="Proxima Nova"/>
                <a:ea typeface="Proxima Nova"/>
                <a:cs typeface="Proxima Nova"/>
              </a:rPr>
              <a:t>n </a:t>
            </a:r>
            <a:r>
              <a:rPr lang="pt-BR" sz="1600" dirty="0">
                <a:solidFill>
                  <a:srgbClr val="666666"/>
                </a:solidFill>
                <a:latin typeface="Proxima Nova"/>
                <a:ea typeface="Proxima Nova"/>
                <a:cs typeface="Proxima Nova"/>
              </a:rPr>
              <a:t>&gt; 1, </a:t>
            </a:r>
            <a:r>
              <a:rPr lang="pt-BR" sz="1600" dirty="0" smtClean="0">
                <a:solidFill>
                  <a:srgbClr val="666666"/>
                </a:solidFill>
                <a:latin typeface="Proxima Nova"/>
                <a:ea typeface="Proxima Nova"/>
                <a:cs typeface="Proxima Nova"/>
              </a:rPr>
              <a:t>c=1</a:t>
            </a:r>
            <a:endParaRPr lang="pt-BR" sz="1600" dirty="0">
              <a:solidFill>
                <a:srgbClr val="666666"/>
              </a:solidFill>
              <a:latin typeface="Proxima Nova"/>
              <a:ea typeface="Proxima Nova"/>
              <a:cs typeface="Proxima Nova"/>
            </a:endParaRPr>
          </a:p>
        </p:txBody>
      </p:sp>
    </p:spTree>
    <p:extLst>
      <p:ext uri="{BB962C8B-B14F-4D97-AF65-F5344CB8AC3E}">
        <p14:creationId xmlns:p14="http://schemas.microsoft.com/office/powerpoint/2010/main" val="35345966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6" name="Google Shape;96;p17"/>
          <p:cNvPicPr preferRelativeResize="0"/>
          <p:nvPr/>
        </p:nvPicPr>
        <p:blipFill>
          <a:blip r:embed="rId4">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ASYMPTOTIC NOTATIONS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3" y="981729"/>
            <a:ext cx="3864431" cy="3385512"/>
          </a:xfrm>
          <a:prstGeom prst="rect">
            <a:avLst/>
          </a:prstGeom>
          <a:noFill/>
          <a:ln>
            <a:noFill/>
          </a:ln>
        </p:spPr>
        <p:txBody>
          <a:bodyPr spcFirstLastPara="1" wrap="square" lIns="91425" tIns="91425" rIns="91425" bIns="91425" anchor="t" anchorCtr="0">
            <a:spAutoFit/>
          </a:bodyPr>
          <a:lstStyle/>
          <a:p>
            <a:pPr algn="just"/>
            <a:r>
              <a:rPr lang="en-US" sz="1600" b="1" dirty="0" smtClean="0">
                <a:solidFill>
                  <a:srgbClr val="666666"/>
                </a:solidFill>
                <a:latin typeface="Proxima Nova"/>
                <a:ea typeface="Proxima Nova"/>
                <a:cs typeface="Proxima Nova"/>
              </a:rPr>
              <a:t>Big- Theta </a:t>
            </a:r>
            <a:r>
              <a:rPr lang="en-IN" sz="1600" b="1" dirty="0" smtClean="0">
                <a:solidFill>
                  <a:srgbClr val="666666"/>
                </a:solidFill>
                <a:latin typeface="Proxima Nova"/>
                <a:ea typeface="Proxima Nova"/>
                <a:cs typeface="Proxima Nova"/>
              </a:rPr>
              <a:t>(</a:t>
            </a:r>
            <a:r>
              <a:rPr lang="en-US" sz="1600" b="1" dirty="0">
                <a:solidFill>
                  <a:srgbClr val="666666"/>
                </a:solidFill>
                <a:latin typeface="Proxima Nova"/>
                <a:ea typeface="Proxima Nova"/>
                <a:cs typeface="Proxima Nova"/>
              </a:rPr>
              <a:t>Θ</a:t>
            </a:r>
            <a:r>
              <a:rPr lang="en-IN" sz="1600" b="1" dirty="0" smtClean="0">
                <a:solidFill>
                  <a:srgbClr val="666666"/>
                </a:solidFill>
                <a:latin typeface="Proxima Nova"/>
                <a:ea typeface="Proxima Nova"/>
                <a:cs typeface="Proxima Nova"/>
              </a:rPr>
              <a:t>)</a:t>
            </a:r>
          </a:p>
          <a:p>
            <a:pPr algn="just"/>
            <a:endParaRPr lang="en-IN" sz="1600" b="1" dirty="0" smtClean="0">
              <a:solidFill>
                <a:srgbClr val="666666"/>
              </a:solidFill>
              <a:latin typeface="Proxima Nova"/>
              <a:ea typeface="Proxima Nova"/>
              <a:cs typeface="Proxima Nova"/>
            </a:endParaRPr>
          </a:p>
          <a:p>
            <a:pPr algn="just"/>
            <a:r>
              <a:rPr lang="en-US" sz="1600" dirty="0" smtClean="0">
                <a:solidFill>
                  <a:srgbClr val="666666"/>
                </a:solidFill>
                <a:latin typeface="Proxima Nova"/>
                <a:ea typeface="Proxima Nova"/>
                <a:cs typeface="Proxima Nova"/>
              </a:rPr>
              <a:t>Theta (Θ) denote </a:t>
            </a:r>
            <a:r>
              <a:rPr lang="en-US" sz="1600" dirty="0">
                <a:solidFill>
                  <a:srgbClr val="666666"/>
                </a:solidFill>
                <a:latin typeface="Proxima Nova"/>
                <a:ea typeface="Proxima Nova"/>
                <a:cs typeface="Proxima Nova"/>
              </a:rPr>
              <a:t>the asymptotically tight </a:t>
            </a:r>
            <a:r>
              <a:rPr lang="en-US" sz="1600" dirty="0" smtClean="0">
                <a:solidFill>
                  <a:srgbClr val="666666"/>
                </a:solidFill>
                <a:latin typeface="Proxima Nova"/>
                <a:ea typeface="Proxima Nova"/>
                <a:cs typeface="Proxima Nova"/>
              </a:rPr>
              <a:t>bound (average case) </a:t>
            </a:r>
            <a:r>
              <a:rPr lang="en-US" sz="1600" dirty="0">
                <a:solidFill>
                  <a:srgbClr val="666666"/>
                </a:solidFill>
                <a:latin typeface="Proxima Nova"/>
                <a:ea typeface="Proxima Nova"/>
                <a:cs typeface="Proxima Nova"/>
              </a:rPr>
              <a:t>on the growth rate of runtime of an algorithm. </a:t>
            </a:r>
            <a:endParaRPr lang="en-US" sz="1600" dirty="0" smtClean="0">
              <a:solidFill>
                <a:srgbClr val="666666"/>
              </a:solidFill>
              <a:latin typeface="Proxima Nova"/>
              <a:ea typeface="Proxima Nova"/>
              <a:cs typeface="Proxima Nova"/>
            </a:endParaRPr>
          </a:p>
          <a:p>
            <a:pPr algn="just"/>
            <a:endParaRPr lang="en-US" sz="1600" dirty="0">
              <a:solidFill>
                <a:srgbClr val="666666"/>
              </a:solidFill>
              <a:latin typeface="Proxima Nova"/>
              <a:ea typeface="Proxima Nova"/>
              <a:cs typeface="Proxima Nova"/>
            </a:endParaRPr>
          </a:p>
          <a:p>
            <a:pPr algn="just"/>
            <a:r>
              <a:rPr lang="en-US" sz="1600" dirty="0">
                <a:solidFill>
                  <a:srgbClr val="666666"/>
                </a:solidFill>
                <a:latin typeface="Proxima Nova"/>
                <a:ea typeface="Proxima Nova"/>
                <a:cs typeface="Proxima Nova"/>
              </a:rPr>
              <a:t>f(n) is Θ(g(n)), </a:t>
            </a:r>
            <a:endParaRPr lang="en-US" sz="1600" dirty="0" smtClean="0">
              <a:solidFill>
                <a:srgbClr val="666666"/>
              </a:solidFill>
              <a:latin typeface="Proxima Nova"/>
              <a:ea typeface="Proxima Nova"/>
              <a:cs typeface="Proxima Nova"/>
            </a:endParaRPr>
          </a:p>
          <a:p>
            <a:pPr algn="just"/>
            <a:r>
              <a:rPr lang="en-US" sz="1600" dirty="0" smtClean="0">
                <a:solidFill>
                  <a:srgbClr val="666666"/>
                </a:solidFill>
                <a:latin typeface="Proxima Nova"/>
                <a:ea typeface="Proxima Nova"/>
                <a:cs typeface="Proxima Nova"/>
              </a:rPr>
              <a:t>if </a:t>
            </a:r>
            <a:r>
              <a:rPr lang="en-US" sz="1600" dirty="0">
                <a:solidFill>
                  <a:srgbClr val="666666"/>
                </a:solidFill>
                <a:latin typeface="Proxima Nova"/>
                <a:ea typeface="Proxima Nova"/>
                <a:cs typeface="Proxima Nova"/>
              </a:rPr>
              <a:t>for some real constants c1, c2 and n</a:t>
            </a:r>
            <a:r>
              <a:rPr lang="en-US" sz="1600" baseline="-25000" dirty="0">
                <a:solidFill>
                  <a:srgbClr val="666666"/>
                </a:solidFill>
                <a:latin typeface="Proxima Nova"/>
                <a:ea typeface="Proxima Nova"/>
                <a:cs typeface="Proxima Nova"/>
              </a:rPr>
              <a:t>0</a:t>
            </a:r>
            <a:r>
              <a:rPr lang="en-US" sz="1600" dirty="0">
                <a:solidFill>
                  <a:srgbClr val="666666"/>
                </a:solidFill>
                <a:latin typeface="Proxima Nova"/>
                <a:ea typeface="Proxima Nova"/>
                <a:cs typeface="Proxima Nova"/>
              </a:rPr>
              <a:t> </a:t>
            </a:r>
            <a:endParaRPr lang="en-US" sz="1600" dirty="0" smtClean="0">
              <a:solidFill>
                <a:srgbClr val="666666"/>
              </a:solidFill>
              <a:latin typeface="Proxima Nova"/>
              <a:ea typeface="Proxima Nova"/>
              <a:cs typeface="Proxima Nova"/>
            </a:endParaRPr>
          </a:p>
          <a:p>
            <a:pPr algn="just"/>
            <a:r>
              <a:rPr lang="en-US" sz="1600" dirty="0" smtClean="0">
                <a:solidFill>
                  <a:srgbClr val="666666"/>
                </a:solidFill>
                <a:latin typeface="Proxima Nova"/>
                <a:ea typeface="Proxima Nova"/>
                <a:cs typeface="Proxima Nova"/>
              </a:rPr>
              <a:t>(</a:t>
            </a:r>
            <a:r>
              <a:rPr lang="en-US" sz="1600" dirty="0">
                <a:solidFill>
                  <a:srgbClr val="666666"/>
                </a:solidFill>
                <a:latin typeface="Proxima Nova"/>
                <a:ea typeface="Proxima Nova"/>
                <a:cs typeface="Proxima Nova"/>
              </a:rPr>
              <a:t>c1 &gt; 0, c2 &gt; 0, n</a:t>
            </a:r>
            <a:r>
              <a:rPr lang="en-US" sz="1600" baseline="-25000" dirty="0">
                <a:solidFill>
                  <a:srgbClr val="666666"/>
                </a:solidFill>
                <a:latin typeface="Proxima Nova"/>
                <a:ea typeface="Proxima Nova"/>
                <a:cs typeface="Proxima Nova"/>
              </a:rPr>
              <a:t>0</a:t>
            </a:r>
            <a:r>
              <a:rPr lang="en-US" sz="1600" dirty="0">
                <a:solidFill>
                  <a:srgbClr val="666666"/>
                </a:solidFill>
                <a:latin typeface="Proxima Nova"/>
                <a:ea typeface="Proxima Nova"/>
                <a:cs typeface="Proxima Nova"/>
              </a:rPr>
              <a:t> &gt; 0), </a:t>
            </a:r>
          </a:p>
          <a:p>
            <a:pPr algn="just"/>
            <a:r>
              <a:rPr lang="en-US" sz="1600" dirty="0">
                <a:solidFill>
                  <a:srgbClr val="666666"/>
                </a:solidFill>
                <a:latin typeface="Proxima Nova"/>
                <a:ea typeface="Proxima Nova"/>
                <a:cs typeface="Proxima Nova"/>
              </a:rPr>
              <a:t>C1*g(n) </a:t>
            </a:r>
            <a:r>
              <a:rPr lang="en-US" sz="1600" dirty="0" smtClean="0">
                <a:solidFill>
                  <a:srgbClr val="666666"/>
                </a:solidFill>
                <a:latin typeface="Proxima Nova"/>
                <a:ea typeface="Proxima Nova"/>
                <a:cs typeface="Proxima Nova"/>
              </a:rPr>
              <a:t>&lt; f(n) &lt; c2*g(n</a:t>
            </a:r>
            <a:r>
              <a:rPr lang="en-US" sz="1600" dirty="0">
                <a:solidFill>
                  <a:srgbClr val="666666"/>
                </a:solidFill>
                <a:latin typeface="Proxima Nova"/>
                <a:ea typeface="Proxima Nova"/>
                <a:cs typeface="Proxima Nova"/>
              </a:rPr>
              <a:t>) </a:t>
            </a:r>
            <a:endParaRPr lang="en-US" sz="1600" dirty="0" smtClean="0">
              <a:solidFill>
                <a:srgbClr val="666666"/>
              </a:solidFill>
              <a:latin typeface="Proxima Nova"/>
              <a:ea typeface="Proxima Nova"/>
              <a:cs typeface="Proxima Nova"/>
            </a:endParaRPr>
          </a:p>
          <a:p>
            <a:pPr algn="just"/>
            <a:r>
              <a:rPr lang="en-US" sz="1600" dirty="0" smtClean="0">
                <a:solidFill>
                  <a:srgbClr val="666666"/>
                </a:solidFill>
                <a:latin typeface="Proxima Nova"/>
                <a:ea typeface="Proxima Nova"/>
                <a:cs typeface="Proxima Nova"/>
              </a:rPr>
              <a:t>for </a:t>
            </a:r>
            <a:r>
              <a:rPr lang="en-US" sz="1600" dirty="0">
                <a:solidFill>
                  <a:srgbClr val="666666"/>
                </a:solidFill>
                <a:latin typeface="Proxima Nova"/>
                <a:ea typeface="Proxima Nova"/>
                <a:cs typeface="Proxima Nova"/>
              </a:rPr>
              <a:t>every input size n (n &gt; n</a:t>
            </a:r>
            <a:r>
              <a:rPr lang="en-US" sz="1600" baseline="-25000" dirty="0">
                <a:solidFill>
                  <a:srgbClr val="666666"/>
                </a:solidFill>
                <a:latin typeface="Proxima Nova"/>
                <a:ea typeface="Proxima Nova"/>
                <a:cs typeface="Proxima Nova"/>
              </a:rPr>
              <a:t>0</a:t>
            </a:r>
            <a:r>
              <a:rPr lang="en-US" sz="1600" dirty="0">
                <a:solidFill>
                  <a:srgbClr val="666666"/>
                </a:solidFill>
                <a:latin typeface="Proxima Nova"/>
                <a:ea typeface="Proxima Nova"/>
                <a:cs typeface="Proxima Nova"/>
              </a:rPr>
              <a:t>).</a:t>
            </a:r>
          </a:p>
          <a:p>
            <a:endParaRPr lang="en-US" sz="1600" dirty="0">
              <a:solidFill>
                <a:schemeClr val="tx1"/>
              </a:solidFill>
              <a:latin typeface="Times New Roman" panose="02020603050405020304" pitchFamily="18" charset="0"/>
              <a:cs typeface="Times New Roman" panose="02020603050405020304" pitchFamily="18" charset="0"/>
            </a:endParaRPr>
          </a:p>
          <a:p>
            <a:pPr algn="just"/>
            <a:endParaRPr lang="en-IN" sz="1600" dirty="0" smtClean="0">
              <a:solidFill>
                <a:srgbClr val="666666"/>
              </a:solidFill>
              <a:latin typeface="Proxima Nova"/>
              <a:ea typeface="Proxima Nova"/>
              <a:cs typeface="Proxima Nova"/>
            </a:endParaRPr>
          </a:p>
        </p:txBody>
      </p:sp>
      <p:pic>
        <p:nvPicPr>
          <p:cNvPr id="8196" name="Picture 4" descr="Asymptotic Analysis: Theta not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8648" y="771930"/>
            <a:ext cx="3892271" cy="4267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3607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6" name="Google Shape;96;p17"/>
          <p:cNvPicPr preferRelativeResize="0"/>
          <p:nvPr/>
        </p:nvPicPr>
        <p:blipFill>
          <a:blip r:embed="rId4">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ASYMPTOTIC NOTATIONS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3" y="981729"/>
            <a:ext cx="7932998" cy="3508623"/>
          </a:xfrm>
          <a:prstGeom prst="rect">
            <a:avLst/>
          </a:prstGeom>
          <a:noFill/>
          <a:ln>
            <a:noFill/>
          </a:ln>
        </p:spPr>
        <p:txBody>
          <a:bodyPr spcFirstLastPara="1" wrap="square" lIns="91425" tIns="91425" rIns="91425" bIns="91425" anchor="t" anchorCtr="0">
            <a:spAutoFit/>
          </a:bodyPr>
          <a:lstStyle/>
          <a:p>
            <a:pPr algn="just"/>
            <a:r>
              <a:rPr lang="en-US" sz="1600" b="1" dirty="0" smtClean="0">
                <a:solidFill>
                  <a:srgbClr val="666666"/>
                </a:solidFill>
                <a:latin typeface="Proxima Nova"/>
                <a:ea typeface="Proxima Nova"/>
                <a:cs typeface="Proxima Nova"/>
              </a:rPr>
              <a:t>Big- Theta </a:t>
            </a:r>
            <a:r>
              <a:rPr lang="en-IN" sz="1600" b="1" dirty="0" smtClean="0">
                <a:solidFill>
                  <a:srgbClr val="666666"/>
                </a:solidFill>
                <a:latin typeface="Proxima Nova"/>
                <a:ea typeface="Proxima Nova"/>
                <a:cs typeface="Proxima Nova"/>
              </a:rPr>
              <a:t>(</a:t>
            </a:r>
            <a:r>
              <a:rPr lang="en-US" sz="1600" b="1" dirty="0">
                <a:solidFill>
                  <a:srgbClr val="666666"/>
                </a:solidFill>
                <a:latin typeface="Proxima Nova"/>
                <a:ea typeface="Proxima Nova"/>
                <a:cs typeface="Proxima Nova"/>
              </a:rPr>
              <a:t>Θ</a:t>
            </a:r>
            <a:r>
              <a:rPr lang="en-IN" sz="1600" b="1" dirty="0" smtClean="0">
                <a:solidFill>
                  <a:srgbClr val="666666"/>
                </a:solidFill>
                <a:latin typeface="Proxima Nova"/>
                <a:ea typeface="Proxima Nova"/>
                <a:cs typeface="Proxima Nova"/>
              </a:rPr>
              <a:t>)</a:t>
            </a:r>
          </a:p>
          <a:p>
            <a:pPr algn="just"/>
            <a:endParaRPr lang="en-IN" sz="1600" b="1" dirty="0" smtClean="0">
              <a:solidFill>
                <a:srgbClr val="666666"/>
              </a:solidFill>
              <a:latin typeface="Proxima Nova"/>
              <a:ea typeface="Proxima Nova"/>
              <a:cs typeface="Proxima Nova"/>
            </a:endParaRPr>
          </a:p>
          <a:p>
            <a:pPr marL="0" indent="0">
              <a:buNone/>
            </a:pPr>
            <a:r>
              <a:rPr lang="en-US" sz="1800" dirty="0">
                <a:solidFill>
                  <a:srgbClr val="666666"/>
                </a:solidFill>
                <a:latin typeface="Proxima Nova"/>
                <a:ea typeface="Proxima Nova"/>
                <a:cs typeface="Proxima Nova"/>
              </a:rPr>
              <a:t>Example : f(n) = 2n</a:t>
            </a:r>
            <a:r>
              <a:rPr lang="en-US" sz="1800" baseline="30000" dirty="0">
                <a:solidFill>
                  <a:srgbClr val="666666"/>
                </a:solidFill>
                <a:latin typeface="Proxima Nova"/>
                <a:ea typeface="Proxima Nova"/>
                <a:cs typeface="Proxima Nova"/>
              </a:rPr>
              <a:t>2</a:t>
            </a:r>
            <a:r>
              <a:rPr lang="en-US" sz="1800" dirty="0">
                <a:solidFill>
                  <a:srgbClr val="666666"/>
                </a:solidFill>
                <a:latin typeface="Proxima Nova"/>
                <a:ea typeface="Proxima Nova"/>
                <a:cs typeface="Proxima Nova"/>
              </a:rPr>
              <a:t>+n , </a:t>
            </a:r>
            <a:r>
              <a:rPr lang="pt-BR" sz="1800" dirty="0">
                <a:solidFill>
                  <a:srgbClr val="666666"/>
                </a:solidFill>
                <a:latin typeface="Proxima Nova"/>
                <a:ea typeface="Proxima Nova"/>
                <a:cs typeface="Proxima Nova"/>
              </a:rPr>
              <a:t>Is f(n) </a:t>
            </a:r>
            <a:r>
              <a:rPr lang="el-GR" sz="1800" dirty="0">
                <a:solidFill>
                  <a:srgbClr val="666666"/>
                </a:solidFill>
                <a:latin typeface="Proxima Nova"/>
                <a:ea typeface="Proxima Nova"/>
                <a:cs typeface="Proxima Nova"/>
              </a:rPr>
              <a:t>θ</a:t>
            </a:r>
            <a:r>
              <a:rPr lang="pt-BR" sz="1800" dirty="0">
                <a:solidFill>
                  <a:srgbClr val="666666"/>
                </a:solidFill>
                <a:latin typeface="Proxima Nova"/>
                <a:ea typeface="Proxima Nova"/>
                <a:cs typeface="Proxima Nova"/>
              </a:rPr>
              <a:t>(g(n</a:t>
            </a:r>
            <a:r>
              <a:rPr lang="pt-BR" sz="1800" baseline="30000" dirty="0">
                <a:solidFill>
                  <a:srgbClr val="666666"/>
                </a:solidFill>
                <a:latin typeface="Proxima Nova"/>
                <a:ea typeface="Proxima Nova"/>
                <a:cs typeface="Proxima Nova"/>
              </a:rPr>
              <a:t>2</a:t>
            </a:r>
            <a:r>
              <a:rPr lang="pt-BR" sz="1800" dirty="0" smtClean="0">
                <a:solidFill>
                  <a:srgbClr val="666666"/>
                </a:solidFill>
                <a:latin typeface="Proxima Nova"/>
                <a:ea typeface="Proxima Nova"/>
                <a:cs typeface="Proxima Nova"/>
              </a:rPr>
              <a:t>))?</a:t>
            </a:r>
          </a:p>
          <a:p>
            <a:pPr marL="0" indent="0">
              <a:buNone/>
            </a:pPr>
            <a:endParaRPr lang="pt-BR" sz="1800" dirty="0">
              <a:solidFill>
                <a:srgbClr val="666666"/>
              </a:solidFill>
              <a:latin typeface="Proxima Nova"/>
              <a:ea typeface="Proxima Nova"/>
              <a:cs typeface="Proxima Nova"/>
            </a:endParaRPr>
          </a:p>
          <a:p>
            <a:pPr marL="0" indent="0">
              <a:buNone/>
            </a:pPr>
            <a:r>
              <a:rPr lang="pt-BR" sz="1800" dirty="0">
                <a:solidFill>
                  <a:srgbClr val="666666"/>
                </a:solidFill>
                <a:latin typeface="Proxima Nova"/>
                <a:ea typeface="Proxima Nova"/>
                <a:cs typeface="Proxima Nova"/>
              </a:rPr>
              <a:t>c1 </a:t>
            </a:r>
            <a:r>
              <a:rPr lang="pt-BR" sz="1800" dirty="0" smtClean="0">
                <a:solidFill>
                  <a:srgbClr val="666666"/>
                </a:solidFill>
                <a:latin typeface="Proxima Nova"/>
                <a:ea typeface="Proxima Nova"/>
                <a:cs typeface="Proxima Nova"/>
              </a:rPr>
              <a:t>*n</a:t>
            </a:r>
            <a:r>
              <a:rPr lang="pt-BR" sz="1800" baseline="30000" dirty="0" smtClean="0">
                <a:solidFill>
                  <a:srgbClr val="666666"/>
                </a:solidFill>
                <a:latin typeface="Proxima Nova"/>
                <a:ea typeface="Proxima Nova"/>
                <a:cs typeface="Proxima Nova"/>
              </a:rPr>
              <a:t>2</a:t>
            </a:r>
            <a:r>
              <a:rPr lang="pt-BR" sz="1800" dirty="0" smtClean="0">
                <a:solidFill>
                  <a:srgbClr val="666666"/>
                </a:solidFill>
                <a:latin typeface="Proxima Nova"/>
                <a:ea typeface="Proxima Nova"/>
                <a:cs typeface="Proxima Nova"/>
              </a:rPr>
              <a:t> </a:t>
            </a:r>
            <a:r>
              <a:rPr lang="pt-BR" sz="1800" dirty="0">
                <a:solidFill>
                  <a:srgbClr val="666666"/>
                </a:solidFill>
                <a:latin typeface="Proxima Nova"/>
                <a:ea typeface="Proxima Nova"/>
                <a:cs typeface="Proxima Nova"/>
              </a:rPr>
              <a:t>&lt;= </a:t>
            </a:r>
            <a:r>
              <a:rPr lang="pt-BR" sz="1800" dirty="0" smtClean="0">
                <a:solidFill>
                  <a:srgbClr val="666666"/>
                </a:solidFill>
                <a:latin typeface="Proxima Nova"/>
                <a:ea typeface="Proxima Nova"/>
                <a:cs typeface="Proxima Nova"/>
              </a:rPr>
              <a:t>2n</a:t>
            </a:r>
            <a:r>
              <a:rPr lang="pt-BR" sz="1800" baseline="30000" dirty="0" smtClean="0">
                <a:solidFill>
                  <a:srgbClr val="666666"/>
                </a:solidFill>
                <a:latin typeface="Proxima Nova"/>
                <a:ea typeface="Proxima Nova"/>
                <a:cs typeface="Proxima Nova"/>
              </a:rPr>
              <a:t>2</a:t>
            </a:r>
            <a:r>
              <a:rPr lang="pt-BR" sz="1800" dirty="0" smtClean="0">
                <a:solidFill>
                  <a:srgbClr val="666666"/>
                </a:solidFill>
                <a:latin typeface="Proxima Nova"/>
                <a:ea typeface="Proxima Nova"/>
                <a:cs typeface="Proxima Nova"/>
              </a:rPr>
              <a:t>+n </a:t>
            </a:r>
            <a:r>
              <a:rPr lang="pt-BR" sz="1800" dirty="0">
                <a:solidFill>
                  <a:srgbClr val="666666"/>
                </a:solidFill>
                <a:latin typeface="Proxima Nova"/>
                <a:ea typeface="Proxima Nova"/>
                <a:cs typeface="Proxima Nova"/>
              </a:rPr>
              <a:t>&lt;= </a:t>
            </a:r>
            <a:r>
              <a:rPr lang="pt-BR" sz="1800" dirty="0" smtClean="0">
                <a:solidFill>
                  <a:srgbClr val="666666"/>
                </a:solidFill>
                <a:latin typeface="Proxima Nova"/>
                <a:ea typeface="Proxima Nova"/>
                <a:cs typeface="Proxima Nova"/>
              </a:rPr>
              <a:t>c2*n</a:t>
            </a:r>
            <a:r>
              <a:rPr lang="pt-BR" sz="1800" baseline="30000" dirty="0" smtClean="0">
                <a:solidFill>
                  <a:srgbClr val="666666"/>
                </a:solidFill>
                <a:latin typeface="Proxima Nova"/>
                <a:ea typeface="Proxima Nova"/>
                <a:cs typeface="Proxima Nova"/>
              </a:rPr>
              <a:t>2</a:t>
            </a:r>
          </a:p>
          <a:p>
            <a:pPr marL="0" indent="0">
              <a:buNone/>
            </a:pPr>
            <a:endParaRPr lang="pt-BR" sz="1800" baseline="30000" dirty="0">
              <a:solidFill>
                <a:srgbClr val="666666"/>
              </a:solidFill>
              <a:latin typeface="Proxima Nova"/>
              <a:ea typeface="Proxima Nova"/>
              <a:cs typeface="Proxima Nova"/>
            </a:endParaRPr>
          </a:p>
          <a:p>
            <a:pPr marL="0" indent="0">
              <a:buNone/>
            </a:pPr>
            <a:r>
              <a:rPr lang="pt-BR" sz="1800" dirty="0">
                <a:solidFill>
                  <a:srgbClr val="666666"/>
                </a:solidFill>
                <a:latin typeface="Proxima Nova"/>
                <a:ea typeface="Proxima Nova"/>
                <a:cs typeface="Proxima Nova"/>
              </a:rPr>
              <a:t>c1 = 2, c2 = </a:t>
            </a:r>
            <a:r>
              <a:rPr lang="pt-BR" sz="1800" dirty="0" smtClean="0">
                <a:solidFill>
                  <a:srgbClr val="666666"/>
                </a:solidFill>
                <a:latin typeface="Proxima Nova"/>
                <a:ea typeface="Proxima Nova"/>
                <a:cs typeface="Proxima Nova"/>
              </a:rPr>
              <a:t>3</a:t>
            </a:r>
          </a:p>
          <a:p>
            <a:pPr marL="0" indent="0">
              <a:buNone/>
            </a:pPr>
            <a:endParaRPr lang="pt-BR" sz="1800" dirty="0">
              <a:solidFill>
                <a:srgbClr val="666666"/>
              </a:solidFill>
              <a:latin typeface="Proxima Nova"/>
              <a:ea typeface="Proxima Nova"/>
              <a:cs typeface="Proxima Nova"/>
            </a:endParaRPr>
          </a:p>
          <a:p>
            <a:pPr marL="0" indent="0">
              <a:buNone/>
            </a:pPr>
            <a:r>
              <a:rPr lang="pt-BR" sz="1800" dirty="0" smtClean="0">
                <a:solidFill>
                  <a:srgbClr val="666666"/>
                </a:solidFill>
                <a:latin typeface="Proxima Nova"/>
                <a:ea typeface="Proxima Nova"/>
                <a:cs typeface="Proxima Nova"/>
              </a:rPr>
              <a:t>2*n</a:t>
            </a:r>
            <a:r>
              <a:rPr lang="pt-BR" sz="1800" baseline="30000" dirty="0" smtClean="0">
                <a:solidFill>
                  <a:srgbClr val="666666"/>
                </a:solidFill>
                <a:latin typeface="Proxima Nova"/>
                <a:ea typeface="Proxima Nova"/>
                <a:cs typeface="Proxima Nova"/>
              </a:rPr>
              <a:t>2</a:t>
            </a:r>
            <a:r>
              <a:rPr lang="pt-BR" sz="1800" dirty="0" smtClean="0">
                <a:solidFill>
                  <a:srgbClr val="666666"/>
                </a:solidFill>
                <a:latin typeface="Proxima Nova"/>
                <a:ea typeface="Proxima Nova"/>
                <a:cs typeface="Proxima Nova"/>
              </a:rPr>
              <a:t>  &lt;=2n</a:t>
            </a:r>
            <a:r>
              <a:rPr lang="pt-BR" sz="1800" baseline="30000" dirty="0" smtClean="0">
                <a:solidFill>
                  <a:srgbClr val="666666"/>
                </a:solidFill>
                <a:latin typeface="Proxima Nova"/>
                <a:ea typeface="Proxima Nova"/>
                <a:cs typeface="Proxima Nova"/>
              </a:rPr>
              <a:t>2</a:t>
            </a:r>
            <a:r>
              <a:rPr lang="pt-BR" sz="1800" dirty="0" smtClean="0">
                <a:solidFill>
                  <a:srgbClr val="666666"/>
                </a:solidFill>
                <a:latin typeface="Proxima Nova"/>
                <a:ea typeface="Proxima Nova"/>
                <a:cs typeface="Proxima Nova"/>
              </a:rPr>
              <a:t>+n  </a:t>
            </a:r>
            <a:r>
              <a:rPr lang="pt-BR" sz="1800" dirty="0">
                <a:solidFill>
                  <a:srgbClr val="666666"/>
                </a:solidFill>
                <a:latin typeface="Proxima Nova"/>
                <a:ea typeface="Proxima Nova"/>
                <a:cs typeface="Proxima Nova"/>
              </a:rPr>
              <a:t>&lt;= 3* n</a:t>
            </a:r>
            <a:r>
              <a:rPr lang="pt-BR" sz="1800" baseline="30000" dirty="0">
                <a:solidFill>
                  <a:srgbClr val="666666"/>
                </a:solidFill>
                <a:latin typeface="Proxima Nova"/>
                <a:ea typeface="Proxima Nova"/>
                <a:cs typeface="Proxima Nova"/>
              </a:rPr>
              <a:t>2</a:t>
            </a:r>
            <a:r>
              <a:rPr lang="pt-BR" sz="1800" dirty="0">
                <a:solidFill>
                  <a:srgbClr val="666666"/>
                </a:solidFill>
                <a:latin typeface="Proxima Nova"/>
                <a:ea typeface="Proxima Nova"/>
                <a:cs typeface="Proxima Nova"/>
              </a:rPr>
              <a:t> </a:t>
            </a:r>
          </a:p>
          <a:p>
            <a:endParaRPr lang="en-US" sz="1600" b="1" dirty="0">
              <a:solidFill>
                <a:schemeClr val="tx1"/>
              </a:solidFill>
              <a:latin typeface="Times New Roman" panose="02020603050405020304" pitchFamily="18" charset="0"/>
              <a:cs typeface="Times New Roman" panose="02020603050405020304" pitchFamily="18" charset="0"/>
            </a:endParaRPr>
          </a:p>
          <a:p>
            <a:endParaRPr lang="en-US" sz="1600" b="1" dirty="0">
              <a:solidFill>
                <a:schemeClr val="tx1"/>
              </a:solidFill>
              <a:latin typeface="Times New Roman" panose="02020603050405020304" pitchFamily="18" charset="0"/>
              <a:cs typeface="Times New Roman" panose="02020603050405020304" pitchFamily="18" charset="0"/>
            </a:endParaRPr>
          </a:p>
          <a:p>
            <a:endParaRPr lang="en-US" sz="1600" dirty="0">
              <a:solidFill>
                <a:schemeClr val="tx1"/>
              </a:solidFill>
              <a:latin typeface="Times New Roman" panose="02020603050405020304" pitchFamily="18" charset="0"/>
              <a:cs typeface="Times New Roman" panose="02020603050405020304" pitchFamily="18" charset="0"/>
            </a:endParaRPr>
          </a:p>
          <a:p>
            <a:pPr algn="just"/>
            <a:endParaRPr lang="en-IN" sz="1600" dirty="0" smtClean="0">
              <a:solidFill>
                <a:srgbClr val="666666"/>
              </a:solidFill>
              <a:latin typeface="Proxima Nova"/>
              <a:ea typeface="Proxima Nova"/>
              <a:cs typeface="Proxima Nova"/>
            </a:endParaRPr>
          </a:p>
        </p:txBody>
      </p:sp>
    </p:spTree>
    <p:extLst>
      <p:ext uri="{BB962C8B-B14F-4D97-AF65-F5344CB8AC3E}">
        <p14:creationId xmlns:p14="http://schemas.microsoft.com/office/powerpoint/2010/main" val="6196985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SORTING ALGORITHMS AND ANALYSIS</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2954625"/>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r>
              <a:rPr lang="en-IN" sz="1800" dirty="0">
                <a:solidFill>
                  <a:srgbClr val="666666"/>
                </a:solidFill>
                <a:latin typeface="Proxima Nova"/>
                <a:ea typeface="Proxima Nova"/>
                <a:cs typeface="Proxima Nova"/>
              </a:rPr>
              <a:t>A </a:t>
            </a:r>
            <a:r>
              <a:rPr lang="en-IN" sz="1800" dirty="0" smtClean="0">
                <a:solidFill>
                  <a:srgbClr val="666666"/>
                </a:solidFill>
                <a:latin typeface="Proxima Nova"/>
                <a:ea typeface="Proxima Nova"/>
                <a:cs typeface="Proxima Nova"/>
              </a:rPr>
              <a:t>Sorting </a:t>
            </a:r>
            <a:r>
              <a:rPr lang="en-IN" sz="1800" dirty="0">
                <a:solidFill>
                  <a:srgbClr val="666666"/>
                </a:solidFill>
                <a:latin typeface="Proxima Nova"/>
                <a:ea typeface="Proxima Nova"/>
                <a:cs typeface="Proxima Nova"/>
              </a:rPr>
              <a:t>algorithm is an algorithm that puts elements of a </a:t>
            </a:r>
            <a:r>
              <a:rPr lang="en-IN" sz="1800" dirty="0" smtClean="0">
                <a:solidFill>
                  <a:srgbClr val="666666"/>
                </a:solidFill>
                <a:latin typeface="Proxima Nova"/>
                <a:ea typeface="Proxima Nova"/>
                <a:cs typeface="Proxima Nova"/>
              </a:rPr>
              <a:t>list/array </a:t>
            </a:r>
            <a:r>
              <a:rPr lang="en-IN" sz="1800" dirty="0">
                <a:solidFill>
                  <a:srgbClr val="666666"/>
                </a:solidFill>
                <a:latin typeface="Proxima Nova"/>
                <a:ea typeface="Proxima Nova"/>
                <a:cs typeface="Proxima Nova"/>
              </a:rPr>
              <a:t>into an order. </a:t>
            </a:r>
            <a:endParaRPr lang="en-IN" sz="1800" dirty="0" smtClean="0">
              <a:solidFill>
                <a:srgbClr val="666666"/>
              </a:solidFill>
              <a:latin typeface="Proxima Nova"/>
              <a:ea typeface="Proxima Nova"/>
              <a:cs typeface="Proxima Nova"/>
            </a:endParaRPr>
          </a:p>
          <a:p>
            <a:pPr marL="285750" indent="-285750">
              <a:buFont typeface="Arial" panose="020B0604020202020204" pitchFamily="34" charset="0"/>
              <a:buChar char="•"/>
            </a:pPr>
            <a:r>
              <a:rPr lang="en-IN" sz="1800" dirty="0" smtClean="0">
                <a:solidFill>
                  <a:srgbClr val="666666"/>
                </a:solidFill>
                <a:latin typeface="Proxima Nova"/>
                <a:ea typeface="Proxima Nova"/>
                <a:cs typeface="Proxima Nova"/>
              </a:rPr>
              <a:t>i.e. : Bubble </a:t>
            </a:r>
            <a:r>
              <a:rPr lang="en-IN" sz="1800" dirty="0">
                <a:solidFill>
                  <a:srgbClr val="666666"/>
                </a:solidFill>
                <a:latin typeface="Proxima Nova"/>
                <a:ea typeface="Proxima Nova"/>
                <a:cs typeface="Proxima Nova"/>
              </a:rPr>
              <a:t>sort, Selection sort, Insertion sort, Shell sort, Heap </a:t>
            </a:r>
            <a:r>
              <a:rPr lang="en-IN" sz="1800" dirty="0" smtClean="0">
                <a:solidFill>
                  <a:srgbClr val="666666"/>
                </a:solidFill>
                <a:latin typeface="Proxima Nova"/>
                <a:ea typeface="Proxima Nova"/>
                <a:cs typeface="Proxima Nova"/>
              </a:rPr>
              <a:t>sort</a:t>
            </a:r>
          </a:p>
          <a:p>
            <a:pPr marL="285750" indent="-285750">
              <a:buFont typeface="Arial" panose="020B0604020202020204" pitchFamily="34" charset="0"/>
              <a:buChar char="•"/>
            </a:pPr>
            <a:endParaRPr lang="en-IN" sz="1800" dirty="0" smtClean="0">
              <a:solidFill>
                <a:srgbClr val="666666"/>
              </a:solidFill>
              <a:latin typeface="Proxima Nova"/>
              <a:ea typeface="Proxima Nova"/>
              <a:cs typeface="Proxima Nova"/>
            </a:endParaRPr>
          </a:p>
          <a:p>
            <a:pPr marL="285750" indent="-285750">
              <a:buFont typeface="Arial" panose="020B0604020202020204" pitchFamily="34" charset="0"/>
              <a:buChar char="•"/>
            </a:pPr>
            <a:r>
              <a:rPr lang="en-IN" sz="1800" dirty="0" smtClean="0">
                <a:solidFill>
                  <a:srgbClr val="666666"/>
                </a:solidFill>
                <a:latin typeface="Proxima Nova"/>
                <a:ea typeface="Proxima Nova"/>
                <a:cs typeface="Proxima Nova"/>
              </a:rPr>
              <a:t>Real life examples : </a:t>
            </a:r>
          </a:p>
          <a:p>
            <a:pPr marL="285750" indent="-285750">
              <a:buFont typeface="Arial" panose="020B0604020202020204" pitchFamily="34" charset="0"/>
              <a:buChar char="•"/>
            </a:pPr>
            <a:endParaRPr lang="en-IN" sz="1800" dirty="0" smtClean="0">
              <a:solidFill>
                <a:srgbClr val="666666"/>
              </a:solidFill>
              <a:latin typeface="Proxima Nova"/>
              <a:ea typeface="Proxima Nova"/>
              <a:cs typeface="Proxima Nova"/>
            </a:endParaRPr>
          </a:p>
          <a:p>
            <a:pPr marL="285750" indent="-285750">
              <a:buFont typeface="Arial" panose="020B0604020202020204" pitchFamily="34" charset="0"/>
              <a:buChar char="•"/>
            </a:pPr>
            <a:r>
              <a:rPr lang="en-IN" sz="1800" dirty="0">
                <a:solidFill>
                  <a:srgbClr val="666666"/>
                </a:solidFill>
                <a:latin typeface="Proxima Nova"/>
                <a:ea typeface="Proxima Nova"/>
                <a:cs typeface="Proxima Nova"/>
              </a:rPr>
              <a:t>The contact list in your </a:t>
            </a:r>
            <a:r>
              <a:rPr lang="en-IN" sz="1800" dirty="0" smtClean="0">
                <a:solidFill>
                  <a:srgbClr val="666666"/>
                </a:solidFill>
                <a:latin typeface="Proxima Nova"/>
                <a:ea typeface="Proxima Nova"/>
                <a:cs typeface="Proxima Nova"/>
              </a:rPr>
              <a:t>phone.</a:t>
            </a:r>
          </a:p>
          <a:p>
            <a:pPr marL="285750" indent="-285750">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buFont typeface="Arial" panose="020B0604020202020204" pitchFamily="34" charset="0"/>
              <a:buChar char="•"/>
            </a:pPr>
            <a:r>
              <a:rPr lang="en-IN" sz="1800" dirty="0">
                <a:solidFill>
                  <a:srgbClr val="666666"/>
                </a:solidFill>
                <a:latin typeface="Proxima Nova"/>
                <a:ea typeface="Proxima Nova"/>
                <a:cs typeface="Proxima Nova"/>
              </a:rPr>
              <a:t>While shopping online, you sort items based on your choice, that is, price low to high or high to low, ratings, etc</a:t>
            </a:r>
            <a:r>
              <a:rPr lang="en-IN" sz="1800" dirty="0" smtClean="0">
                <a:solidFill>
                  <a:srgbClr val="666666"/>
                </a:solidFill>
                <a:latin typeface="Proxima Nova"/>
                <a:ea typeface="Proxima Nova"/>
                <a:cs typeface="Proxima Nova"/>
              </a:rPr>
              <a:t>.</a:t>
            </a:r>
            <a:endParaRPr lang="en-IN" sz="1800" dirty="0">
              <a:solidFill>
                <a:srgbClr val="666666"/>
              </a:solidFill>
              <a:latin typeface="Proxima Nova"/>
              <a:ea typeface="Proxima Nova"/>
              <a:cs typeface="Proxima Nova"/>
            </a:endParaRPr>
          </a:p>
        </p:txBody>
      </p:sp>
    </p:spTree>
    <p:extLst>
      <p:ext uri="{BB962C8B-B14F-4D97-AF65-F5344CB8AC3E}">
        <p14:creationId xmlns:p14="http://schemas.microsoft.com/office/powerpoint/2010/main" val="416328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BUBBLE SORT</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523982" y="992003"/>
            <a:ext cx="8334893" cy="4154953"/>
          </a:xfrm>
          <a:prstGeom prst="rect">
            <a:avLst/>
          </a:prstGeom>
          <a:noFill/>
          <a:ln>
            <a:noFill/>
          </a:ln>
        </p:spPr>
        <p:txBody>
          <a:bodyPr spcFirstLastPara="1" wrap="square" lIns="91425" tIns="91425" rIns="91425" bIns="91425" anchor="t" anchorCtr="0">
            <a:spAutoFit/>
          </a:bodyPr>
          <a:lstStyle/>
          <a:p>
            <a:pPr marL="285750" indent="-285750" algn="just">
              <a:buFont typeface="Arial" panose="020B0604020202020204" pitchFamily="34" charset="0"/>
              <a:buChar char="•"/>
            </a:pPr>
            <a:r>
              <a:rPr lang="en-IN" sz="1800" dirty="0" smtClean="0">
                <a:solidFill>
                  <a:srgbClr val="666666"/>
                </a:solidFill>
                <a:latin typeface="Proxima Nova"/>
                <a:ea typeface="Proxima Nova"/>
                <a:cs typeface="Proxima Nova"/>
              </a:rPr>
              <a:t>Bubble </a:t>
            </a:r>
            <a:r>
              <a:rPr lang="en-IN" sz="1800" dirty="0">
                <a:solidFill>
                  <a:srgbClr val="666666"/>
                </a:solidFill>
                <a:latin typeface="Proxima Nova"/>
                <a:ea typeface="Proxima Nova"/>
                <a:cs typeface="Proxima Nova"/>
              </a:rPr>
              <a:t>sort is a simple sorting </a:t>
            </a:r>
            <a:r>
              <a:rPr lang="en-IN" sz="1800" dirty="0" smtClean="0">
                <a:solidFill>
                  <a:srgbClr val="666666"/>
                </a:solidFill>
                <a:latin typeface="Proxima Nova"/>
                <a:ea typeface="Proxima Nova"/>
                <a:cs typeface="Proxima Nova"/>
              </a:rPr>
              <a:t>algorithm.</a:t>
            </a:r>
          </a:p>
          <a:p>
            <a:pPr marL="285750" indent="-285750" algn="just">
              <a:buFont typeface="Arial" panose="020B0604020202020204" pitchFamily="34" charset="0"/>
              <a:buChar char="•"/>
            </a:pPr>
            <a:endParaRPr lang="en-IN" sz="1800" dirty="0" smtClean="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800" dirty="0" smtClean="0">
                <a:solidFill>
                  <a:srgbClr val="666666"/>
                </a:solidFill>
                <a:latin typeface="Proxima Nova"/>
                <a:ea typeface="Proxima Nova"/>
                <a:cs typeface="Proxima Nova"/>
              </a:rPr>
              <a:t>In </a:t>
            </a:r>
            <a:r>
              <a:rPr lang="en-IN" sz="1800" dirty="0">
                <a:solidFill>
                  <a:srgbClr val="666666"/>
                </a:solidFill>
                <a:latin typeface="Proxima Nova"/>
                <a:ea typeface="Proxima Nova"/>
                <a:cs typeface="Proxima Nova"/>
              </a:rPr>
              <a:t>this algorithm </a:t>
            </a:r>
            <a:r>
              <a:rPr lang="en-IN" sz="1800" b="1" dirty="0">
                <a:solidFill>
                  <a:srgbClr val="666666"/>
                </a:solidFill>
                <a:latin typeface="Proxima Nova"/>
                <a:ea typeface="Proxima Nova"/>
                <a:cs typeface="Proxima Nova"/>
              </a:rPr>
              <a:t>each pair of adjacent elements </a:t>
            </a:r>
            <a:r>
              <a:rPr lang="en-IN" sz="1800" dirty="0">
                <a:solidFill>
                  <a:srgbClr val="666666"/>
                </a:solidFill>
                <a:latin typeface="Proxima Nova"/>
                <a:ea typeface="Proxima Nova"/>
                <a:cs typeface="Proxima Nova"/>
              </a:rPr>
              <a:t>is compared and </a:t>
            </a:r>
            <a:r>
              <a:rPr lang="en-IN" sz="1800" dirty="0" smtClean="0">
                <a:solidFill>
                  <a:srgbClr val="666666"/>
                </a:solidFill>
                <a:latin typeface="Proxima Nova"/>
                <a:ea typeface="Proxima Nova"/>
                <a:cs typeface="Proxima Nova"/>
              </a:rPr>
              <a:t>the elements </a:t>
            </a:r>
            <a:r>
              <a:rPr lang="en-IN" sz="1800" dirty="0">
                <a:solidFill>
                  <a:srgbClr val="666666"/>
                </a:solidFill>
                <a:latin typeface="Proxima Nova"/>
                <a:ea typeface="Proxima Nova"/>
                <a:cs typeface="Proxima Nova"/>
              </a:rPr>
              <a:t>are swapped if they are not in </a:t>
            </a:r>
            <a:r>
              <a:rPr lang="en-IN" sz="1800" dirty="0" smtClean="0">
                <a:solidFill>
                  <a:srgbClr val="666666"/>
                </a:solidFill>
                <a:latin typeface="Proxima Nova"/>
                <a:ea typeface="Proxima Nova"/>
                <a:cs typeface="Proxima Nova"/>
              </a:rPr>
              <a:t>order.</a:t>
            </a:r>
          </a:p>
          <a:p>
            <a:pPr marL="285750" indent="-285750" algn="just">
              <a:buFont typeface="Arial" panose="020B0604020202020204" pitchFamily="34" charset="0"/>
              <a:buChar char="•"/>
            </a:pPr>
            <a:endParaRPr lang="en-IN" sz="1800" dirty="0" smtClean="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800" dirty="0" smtClean="0">
                <a:solidFill>
                  <a:srgbClr val="666666"/>
                </a:solidFill>
                <a:latin typeface="Proxima Nova"/>
                <a:ea typeface="Proxima Nova"/>
                <a:cs typeface="Proxima Nova"/>
              </a:rPr>
              <a:t>It </a:t>
            </a:r>
            <a:r>
              <a:rPr lang="en-IN" sz="1800" dirty="0">
                <a:solidFill>
                  <a:srgbClr val="666666"/>
                </a:solidFill>
                <a:latin typeface="Proxima Nova"/>
                <a:ea typeface="Proxima Nova"/>
                <a:cs typeface="Proxima Nova"/>
              </a:rPr>
              <a:t>is called bubble sort because the movement of array elements is just like the movement of air bubbles in the water. </a:t>
            </a:r>
            <a:endParaRPr lang="en-IN" sz="1800" dirty="0" smtClean="0">
              <a:solidFill>
                <a:srgbClr val="666666"/>
              </a:solidFill>
              <a:latin typeface="Proxima Nova"/>
              <a:ea typeface="Proxima Nova"/>
              <a:cs typeface="Proxima Nova"/>
            </a:endParaRPr>
          </a:p>
          <a:p>
            <a:pPr marL="285750" indent="-285750" algn="just">
              <a:buFont typeface="Arial" panose="020B0604020202020204" pitchFamily="34" charset="0"/>
              <a:buChar char="•"/>
            </a:pPr>
            <a:endParaRPr lang="en-IN" sz="1800" dirty="0" smtClean="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800" dirty="0" smtClean="0">
                <a:solidFill>
                  <a:srgbClr val="666666"/>
                </a:solidFill>
                <a:latin typeface="Proxima Nova"/>
                <a:ea typeface="Proxima Nova"/>
                <a:cs typeface="Proxima Nova"/>
              </a:rPr>
              <a:t>Bubbles </a:t>
            </a:r>
            <a:r>
              <a:rPr lang="en-IN" sz="1800" dirty="0">
                <a:solidFill>
                  <a:srgbClr val="666666"/>
                </a:solidFill>
                <a:latin typeface="Proxima Nova"/>
                <a:ea typeface="Proxima Nova"/>
                <a:cs typeface="Proxima Nova"/>
              </a:rPr>
              <a:t>in water rise up to the surface; similarly, the array elements in bubble sort move to the end in each </a:t>
            </a:r>
            <a:r>
              <a:rPr lang="en-IN" sz="1800" dirty="0" smtClean="0">
                <a:solidFill>
                  <a:srgbClr val="666666"/>
                </a:solidFill>
                <a:latin typeface="Proxima Nova"/>
                <a:ea typeface="Proxima Nova"/>
                <a:cs typeface="Proxima Nova"/>
              </a:rPr>
              <a:t>iteration.</a:t>
            </a:r>
          </a:p>
          <a:p>
            <a:pPr marL="285750" indent="-285750" algn="just">
              <a:buFont typeface="Arial" panose="020B0604020202020204" pitchFamily="34" charset="0"/>
              <a:buChar char="•"/>
            </a:pPr>
            <a:endParaRPr lang="en-IN" sz="1800" dirty="0" smtClean="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800" dirty="0" smtClean="0">
                <a:solidFill>
                  <a:srgbClr val="666666"/>
                </a:solidFill>
                <a:latin typeface="Proxima Nova"/>
                <a:ea typeface="Proxima Nova"/>
                <a:cs typeface="Proxima Nova"/>
              </a:rPr>
              <a:t>This </a:t>
            </a:r>
            <a:r>
              <a:rPr lang="en-IN" sz="1800" dirty="0">
                <a:solidFill>
                  <a:srgbClr val="666666"/>
                </a:solidFill>
                <a:latin typeface="Proxima Nova"/>
                <a:ea typeface="Proxima Nova"/>
                <a:cs typeface="Proxima Nova"/>
              </a:rPr>
              <a:t>algorithm is not suitable for large data sets as its average and worst case complexity are of </a:t>
            </a:r>
            <a:r>
              <a:rPr lang="en-IN" sz="1800" dirty="0" smtClean="0">
                <a:solidFill>
                  <a:schemeClr val="tx1"/>
                </a:solidFill>
                <a:latin typeface="Proxima Nova"/>
                <a:ea typeface="Proxima Nova"/>
                <a:cs typeface="Proxima Nova"/>
              </a:rPr>
              <a:t>Ο(</a:t>
            </a:r>
            <a:r>
              <a:rPr lang="en-IN" sz="1800" dirty="0">
                <a:solidFill>
                  <a:schemeClr val="tx1"/>
                </a:solidFill>
                <a:latin typeface="Proxima Nova" panose="020B0604020202020204" charset="0"/>
              </a:rPr>
              <a:t>n</a:t>
            </a:r>
            <a:r>
              <a:rPr lang="en-IN" sz="1800" baseline="30000" dirty="0">
                <a:solidFill>
                  <a:schemeClr val="tx1"/>
                </a:solidFill>
                <a:latin typeface="Proxima Nova" panose="020B0604020202020204" charset="0"/>
              </a:rPr>
              <a:t>2</a:t>
            </a:r>
            <a:r>
              <a:rPr lang="en-IN" sz="1800" dirty="0" smtClean="0">
                <a:solidFill>
                  <a:schemeClr val="tx1"/>
                </a:solidFill>
                <a:latin typeface="Proxima Nova"/>
                <a:ea typeface="Proxima Nova"/>
                <a:cs typeface="Proxima Nova"/>
              </a:rPr>
              <a:t>)</a:t>
            </a:r>
            <a:r>
              <a:rPr lang="en-IN" sz="1800" dirty="0" smtClean="0">
                <a:solidFill>
                  <a:srgbClr val="666666"/>
                </a:solidFill>
                <a:latin typeface="Proxima Nova"/>
                <a:ea typeface="Proxima Nova"/>
                <a:cs typeface="Proxima Nova"/>
              </a:rPr>
              <a:t> </a:t>
            </a:r>
            <a:r>
              <a:rPr lang="en-IN" sz="1800" dirty="0">
                <a:solidFill>
                  <a:srgbClr val="666666"/>
                </a:solidFill>
                <a:latin typeface="Proxima Nova"/>
                <a:ea typeface="Proxima Nova"/>
                <a:cs typeface="Proxima Nova"/>
              </a:rPr>
              <a:t>where n is the number of items.</a:t>
            </a: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p:txBody>
      </p:sp>
    </p:spTree>
    <p:extLst>
      <p:ext uri="{BB962C8B-B14F-4D97-AF65-F5344CB8AC3E}">
        <p14:creationId xmlns:p14="http://schemas.microsoft.com/office/powerpoint/2010/main" val="18575874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BUBBLE SORT</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523982" y="992003"/>
            <a:ext cx="8334893" cy="3231624"/>
          </a:xfrm>
          <a:prstGeom prst="rect">
            <a:avLst/>
          </a:prstGeom>
          <a:noFill/>
          <a:ln>
            <a:noFill/>
          </a:ln>
        </p:spPr>
        <p:txBody>
          <a:bodyPr spcFirstLastPara="1" wrap="square" lIns="91425" tIns="91425" rIns="91425" bIns="91425" anchor="t" anchorCtr="0">
            <a:spAutoFit/>
          </a:bodyPr>
          <a:lstStyle/>
          <a:p>
            <a:pPr algn="just"/>
            <a:r>
              <a:rPr lang="en-IN" sz="1800" b="1" dirty="0" smtClean="0">
                <a:solidFill>
                  <a:srgbClr val="666666"/>
                </a:solidFill>
                <a:latin typeface="Proxima Nova"/>
                <a:ea typeface="Proxima Nova"/>
                <a:cs typeface="Proxima Nova"/>
              </a:rPr>
              <a:t>Bubble </a:t>
            </a:r>
            <a:r>
              <a:rPr lang="en-IN" sz="1800" b="1" dirty="0">
                <a:solidFill>
                  <a:srgbClr val="666666"/>
                </a:solidFill>
                <a:latin typeface="Proxima Nova"/>
                <a:ea typeface="Proxima Nova"/>
                <a:cs typeface="Proxima Nova"/>
              </a:rPr>
              <a:t>Sort </a:t>
            </a:r>
            <a:r>
              <a:rPr lang="en-IN" sz="1800" b="1" dirty="0" smtClean="0">
                <a:solidFill>
                  <a:srgbClr val="666666"/>
                </a:solidFill>
                <a:latin typeface="Proxima Nova"/>
                <a:ea typeface="Proxima Nova"/>
                <a:cs typeface="Proxima Nova"/>
              </a:rPr>
              <a:t>Algorithm</a:t>
            </a:r>
          </a:p>
          <a:p>
            <a:pPr algn="just"/>
            <a:endParaRPr lang="en-IN" sz="1800" dirty="0">
              <a:solidFill>
                <a:srgbClr val="666666"/>
              </a:solidFill>
              <a:latin typeface="Proxima Nova"/>
              <a:ea typeface="Proxima Nova"/>
              <a:cs typeface="Proxima Nova"/>
            </a:endParaRPr>
          </a:p>
          <a:p>
            <a:pPr marL="342900" indent="-342900" algn="just">
              <a:buFont typeface="+mj-lt"/>
              <a:buAutoNum type="arabicPeriod"/>
            </a:pPr>
            <a:r>
              <a:rPr lang="en-US" sz="1800" dirty="0">
                <a:solidFill>
                  <a:srgbClr val="666666"/>
                </a:solidFill>
                <a:latin typeface="Proxima Nova"/>
                <a:ea typeface="Proxima Nova"/>
                <a:cs typeface="Proxima Nova"/>
              </a:rPr>
              <a:t>Starting with the first element(index = 0), compare the current element with the next element of the array</a:t>
            </a:r>
            <a:r>
              <a:rPr lang="en-US" sz="1800" dirty="0" smtClean="0">
                <a:solidFill>
                  <a:srgbClr val="666666"/>
                </a:solidFill>
                <a:latin typeface="Proxima Nova"/>
                <a:ea typeface="Proxima Nova"/>
                <a:cs typeface="Proxima Nova"/>
              </a:rPr>
              <a:t>.</a:t>
            </a:r>
            <a:endParaRPr lang="en-US" sz="1800" dirty="0">
              <a:solidFill>
                <a:srgbClr val="666666"/>
              </a:solidFill>
              <a:latin typeface="Proxima Nova"/>
              <a:ea typeface="Proxima Nova"/>
              <a:cs typeface="Proxima Nova"/>
            </a:endParaRPr>
          </a:p>
          <a:p>
            <a:pPr marL="342900" indent="-342900" algn="just">
              <a:buFont typeface="+mj-lt"/>
              <a:buAutoNum type="arabicPeriod"/>
            </a:pPr>
            <a:r>
              <a:rPr lang="en-US" sz="1800" dirty="0">
                <a:solidFill>
                  <a:srgbClr val="666666"/>
                </a:solidFill>
                <a:latin typeface="Proxima Nova"/>
                <a:ea typeface="Proxima Nova"/>
                <a:cs typeface="Proxima Nova"/>
              </a:rPr>
              <a:t>If the current element is greater than the next element of the array, swap them.</a:t>
            </a:r>
          </a:p>
          <a:p>
            <a:pPr marL="342900" indent="-342900" algn="just">
              <a:buFont typeface="+mj-lt"/>
              <a:buAutoNum type="arabicPeriod"/>
            </a:pPr>
            <a:r>
              <a:rPr lang="en-US" sz="1800" dirty="0" smtClean="0">
                <a:solidFill>
                  <a:srgbClr val="666666"/>
                </a:solidFill>
                <a:latin typeface="Proxima Nova"/>
                <a:ea typeface="Proxima Nova"/>
                <a:cs typeface="Proxima Nova"/>
              </a:rPr>
              <a:t>If </a:t>
            </a:r>
            <a:r>
              <a:rPr lang="en-US" sz="1800" dirty="0">
                <a:solidFill>
                  <a:srgbClr val="666666"/>
                </a:solidFill>
                <a:latin typeface="Proxima Nova"/>
                <a:ea typeface="Proxima Nova"/>
                <a:cs typeface="Proxima Nova"/>
              </a:rPr>
              <a:t>the current element is less than the next element, move to the next element. Repeat Step 1.</a:t>
            </a:r>
          </a:p>
          <a:p>
            <a:pPr marL="285750" indent="-285750" algn="just">
              <a:buFont typeface="Arial" panose="020B0604020202020204" pitchFamily="34" charset="0"/>
              <a:buChar char="•"/>
            </a:pPr>
            <a:endParaRPr lang="en-US"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IN" sz="1800" dirty="0">
                <a:solidFill>
                  <a:srgbClr val="666666"/>
                </a:solidFill>
                <a:latin typeface="Proxima Nova"/>
                <a:ea typeface="Proxima Nova"/>
                <a:cs typeface="Proxima Nova"/>
              </a:rPr>
              <a:t>If we have total N </a:t>
            </a:r>
            <a:r>
              <a:rPr lang="en-US" sz="1800" dirty="0">
                <a:solidFill>
                  <a:srgbClr val="666666"/>
                </a:solidFill>
                <a:latin typeface="Proxima Nova"/>
                <a:ea typeface="Proxima Nova"/>
                <a:cs typeface="Proxima Nova"/>
              </a:rPr>
              <a:t>elements, then we need to repeat this process for N-1 </a:t>
            </a:r>
            <a:r>
              <a:rPr lang="en-IN" sz="1800" dirty="0">
                <a:solidFill>
                  <a:srgbClr val="666666"/>
                </a:solidFill>
                <a:latin typeface="Proxima Nova"/>
                <a:ea typeface="Proxima Nova"/>
                <a:cs typeface="Proxima Nova"/>
              </a:rPr>
              <a:t>times.</a:t>
            </a: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p:txBody>
      </p:sp>
    </p:spTree>
    <p:extLst>
      <p:ext uri="{BB962C8B-B14F-4D97-AF65-F5344CB8AC3E}">
        <p14:creationId xmlns:p14="http://schemas.microsoft.com/office/powerpoint/2010/main" val="752694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5" y="134250"/>
            <a:ext cx="1743600"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OUTLINE</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212950" cy="3508623"/>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r>
              <a:rPr lang="en-IN" sz="1800" dirty="0" smtClean="0">
                <a:solidFill>
                  <a:srgbClr val="666666"/>
                </a:solidFill>
                <a:latin typeface="Proxima Nova"/>
                <a:ea typeface="Proxima Nova"/>
                <a:cs typeface="Proxima Nova"/>
              </a:rPr>
              <a:t>The </a:t>
            </a:r>
            <a:r>
              <a:rPr lang="en-IN" sz="1800" dirty="0">
                <a:solidFill>
                  <a:srgbClr val="666666"/>
                </a:solidFill>
                <a:latin typeface="Proxima Nova"/>
                <a:ea typeface="Proxima Nova"/>
                <a:cs typeface="Proxima Nova"/>
              </a:rPr>
              <a:t>efficient algorithm, Average, Best and Worst case analysis</a:t>
            </a:r>
          </a:p>
          <a:p>
            <a:pPr marL="285750" indent="-285750">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buFont typeface="Arial" panose="020B0604020202020204" pitchFamily="34" charset="0"/>
              <a:buChar char="•"/>
            </a:pPr>
            <a:r>
              <a:rPr lang="en-IN" sz="1800" dirty="0">
                <a:solidFill>
                  <a:srgbClr val="666666"/>
                </a:solidFill>
                <a:latin typeface="Proxima Nova"/>
                <a:ea typeface="Proxima Nova"/>
                <a:cs typeface="Proxima Nova"/>
              </a:rPr>
              <a:t>Amortized analysis</a:t>
            </a:r>
          </a:p>
          <a:p>
            <a:pPr marL="285750" indent="-285750">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buFont typeface="Arial" panose="020B0604020202020204" pitchFamily="34" charset="0"/>
              <a:buChar char="•"/>
            </a:pPr>
            <a:r>
              <a:rPr lang="en-IN" sz="1800" dirty="0">
                <a:solidFill>
                  <a:srgbClr val="666666"/>
                </a:solidFill>
                <a:latin typeface="Proxima Nova"/>
                <a:ea typeface="Proxima Nova"/>
                <a:cs typeface="Proxima Nova"/>
              </a:rPr>
              <a:t>Asymptotic Notations (Big Oh, Big Theta, Big Omega</a:t>
            </a:r>
            <a:r>
              <a:rPr lang="en-IN" sz="1800" dirty="0" smtClean="0">
                <a:solidFill>
                  <a:srgbClr val="666666"/>
                </a:solidFill>
                <a:latin typeface="Proxima Nova"/>
                <a:ea typeface="Proxima Nova"/>
                <a:cs typeface="Proxima Nova"/>
              </a:rPr>
              <a:t>)</a:t>
            </a:r>
          </a:p>
          <a:p>
            <a:pPr marL="285750" indent="-285750">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buFont typeface="Arial" panose="020B0604020202020204" pitchFamily="34" charset="0"/>
              <a:buChar char="•"/>
            </a:pPr>
            <a:r>
              <a:rPr lang="en-IN" sz="1800" dirty="0">
                <a:solidFill>
                  <a:srgbClr val="666666"/>
                </a:solidFill>
                <a:latin typeface="Proxima Nova"/>
                <a:ea typeface="Proxima Nova"/>
                <a:cs typeface="Proxima Nova"/>
              </a:rPr>
              <a:t>Master Method</a:t>
            </a:r>
          </a:p>
          <a:p>
            <a:pPr marL="285750" indent="-285750">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buFont typeface="Arial" panose="020B0604020202020204" pitchFamily="34" charset="0"/>
              <a:buChar char="•"/>
            </a:pPr>
            <a:r>
              <a:rPr lang="en-IN" sz="1800" dirty="0">
                <a:solidFill>
                  <a:srgbClr val="666666"/>
                </a:solidFill>
                <a:latin typeface="Proxima Nova"/>
                <a:ea typeface="Proxima Nova"/>
                <a:cs typeface="Proxima Nova"/>
              </a:rPr>
              <a:t>Sorting Algorithms and analysis: Bubble sort, Selection sort, Insertion sort, Shell sort, Heap sort</a:t>
            </a:r>
          </a:p>
          <a:p>
            <a:pPr marL="285750" indent="-285750">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buFont typeface="Arial" panose="020B0604020202020204" pitchFamily="34" charset="0"/>
              <a:buChar char="•"/>
            </a:pPr>
            <a:r>
              <a:rPr lang="en-IN" sz="1800" dirty="0">
                <a:solidFill>
                  <a:srgbClr val="666666"/>
                </a:solidFill>
                <a:latin typeface="Proxima Nova"/>
                <a:ea typeface="Proxima Nova"/>
                <a:cs typeface="Proxima Nova"/>
              </a:rPr>
              <a:t>Sorting in linear time : Bucket sort, Radix sort, Counting sort</a:t>
            </a:r>
            <a:endParaRPr lang="en-IN" sz="1800" dirty="0">
              <a:solidFill>
                <a:srgbClr val="666666"/>
              </a:solidFill>
              <a:latin typeface="Proxima Nova"/>
              <a:ea typeface="Proxima Nova"/>
              <a:cs typeface="Proxima Nova"/>
              <a:sym typeface="Proxima Nova"/>
            </a:endParaRPr>
          </a:p>
        </p:txBody>
      </p:sp>
    </p:spTree>
    <p:extLst>
      <p:ext uri="{BB962C8B-B14F-4D97-AF65-F5344CB8AC3E}">
        <p14:creationId xmlns:p14="http://schemas.microsoft.com/office/powerpoint/2010/main" val="10894024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BUBBLE SORT</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523982" y="869127"/>
            <a:ext cx="8334893" cy="2400627"/>
          </a:xfrm>
          <a:prstGeom prst="rect">
            <a:avLst/>
          </a:prstGeom>
          <a:noFill/>
          <a:ln>
            <a:noFill/>
          </a:ln>
        </p:spPr>
        <p:txBody>
          <a:bodyPr spcFirstLastPara="1" wrap="square" lIns="91425" tIns="91425" rIns="91425" bIns="91425" anchor="t" anchorCtr="0">
            <a:spAutoFit/>
          </a:bodyPr>
          <a:lstStyle/>
          <a:p>
            <a:pPr marL="0" indent="0" algn="just">
              <a:buFont typeface="Arial"/>
              <a:buNone/>
            </a:pPr>
            <a:r>
              <a:rPr lang="en-IN" sz="1800" b="1" dirty="0" smtClean="0">
                <a:solidFill>
                  <a:srgbClr val="666666"/>
                </a:solidFill>
                <a:latin typeface="Proxima Nova"/>
                <a:ea typeface="Proxima Nova"/>
                <a:cs typeface="Proxima Nova"/>
              </a:rPr>
              <a:t>How </a:t>
            </a:r>
            <a:r>
              <a:rPr lang="en-IN" sz="1800" b="1" dirty="0">
                <a:solidFill>
                  <a:srgbClr val="666666"/>
                </a:solidFill>
                <a:latin typeface="Proxima Nova"/>
                <a:ea typeface="Proxima Nova"/>
                <a:cs typeface="Proxima Nova"/>
              </a:rPr>
              <a:t>Does the Bubble Sort Algorithm Work?</a:t>
            </a:r>
          </a:p>
          <a:p>
            <a:pPr algn="just"/>
            <a:endParaRPr lang="en-IN" sz="1800" b="1" dirty="0" smtClean="0">
              <a:solidFill>
                <a:schemeClr val="tx1"/>
              </a:solidFill>
            </a:endParaRPr>
          </a:p>
          <a:p>
            <a:pPr algn="just"/>
            <a:endParaRPr lang="en-IN" sz="1800" b="1" dirty="0" smtClean="0">
              <a:solidFill>
                <a:schemeClr val="tx1"/>
              </a:solidFill>
            </a:endParaRPr>
          </a:p>
          <a:p>
            <a:pPr algn="just"/>
            <a:r>
              <a:rPr lang="en-IN" sz="1800" b="1" dirty="0">
                <a:solidFill>
                  <a:srgbClr val="666666"/>
                </a:solidFill>
                <a:latin typeface="Proxima Nova"/>
                <a:ea typeface="Proxima Nova"/>
                <a:cs typeface="Proxima Nova"/>
              </a:rPr>
              <a:t>First Pass</a:t>
            </a:r>
          </a:p>
          <a:p>
            <a:pPr algn="just"/>
            <a:endParaRPr lang="en-IN" sz="1800" dirty="0" smtClean="0">
              <a:solidFill>
                <a:srgbClr val="666666"/>
              </a:solidFill>
              <a:latin typeface="Proxima Nova"/>
              <a:ea typeface="Proxima Nova"/>
              <a:cs typeface="Proxima Nova"/>
            </a:endParaRP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endParaRPr lang="en-IN" sz="1800" dirty="0" smtClean="0">
              <a:solidFill>
                <a:srgbClr val="666666"/>
              </a:solidFill>
              <a:latin typeface="Proxima Nova"/>
              <a:ea typeface="Proxima Nova"/>
              <a:cs typeface="Proxima Nova"/>
            </a:endParaRP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p:txBody>
      </p:sp>
      <p:pic>
        <p:nvPicPr>
          <p:cNvPr id="7" name="Picture 6"/>
          <p:cNvPicPr>
            <a:picLocks noChangeAspect="1"/>
          </p:cNvPicPr>
          <p:nvPr/>
        </p:nvPicPr>
        <p:blipFill>
          <a:blip r:embed="rId6"/>
          <a:stretch>
            <a:fillRect/>
          </a:stretch>
        </p:blipFill>
        <p:spPr>
          <a:xfrm>
            <a:off x="1806925" y="1266529"/>
            <a:ext cx="3271660" cy="523875"/>
          </a:xfrm>
          <a:prstGeom prst="rect">
            <a:avLst/>
          </a:prstGeom>
        </p:spPr>
      </p:pic>
      <p:pic>
        <p:nvPicPr>
          <p:cNvPr id="8" name="Picture 7"/>
          <p:cNvPicPr>
            <a:picLocks noChangeAspect="1"/>
          </p:cNvPicPr>
          <p:nvPr/>
        </p:nvPicPr>
        <p:blipFill>
          <a:blip r:embed="rId7"/>
          <a:stretch>
            <a:fillRect/>
          </a:stretch>
        </p:blipFill>
        <p:spPr>
          <a:xfrm>
            <a:off x="1806937" y="1790404"/>
            <a:ext cx="5768981" cy="3100119"/>
          </a:xfrm>
          <a:prstGeom prst="rect">
            <a:avLst/>
          </a:prstGeom>
        </p:spPr>
      </p:pic>
    </p:spTree>
    <p:extLst>
      <p:ext uri="{BB962C8B-B14F-4D97-AF65-F5344CB8AC3E}">
        <p14:creationId xmlns:p14="http://schemas.microsoft.com/office/powerpoint/2010/main" val="20150759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BUBBLE SORT</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523982" y="858853"/>
            <a:ext cx="8334893" cy="3508623"/>
          </a:xfrm>
          <a:prstGeom prst="rect">
            <a:avLst/>
          </a:prstGeom>
          <a:noFill/>
          <a:ln>
            <a:noFill/>
          </a:ln>
        </p:spPr>
        <p:txBody>
          <a:bodyPr spcFirstLastPara="1" wrap="square" lIns="91425" tIns="91425" rIns="91425" bIns="91425" anchor="t" anchorCtr="0">
            <a:spAutoFit/>
          </a:bodyPr>
          <a:lstStyle/>
          <a:p>
            <a:pPr marL="0" indent="0">
              <a:buNone/>
            </a:pPr>
            <a:r>
              <a:rPr lang="en-IN" sz="1800" b="1" dirty="0" smtClean="0">
                <a:solidFill>
                  <a:srgbClr val="666666"/>
                </a:solidFill>
                <a:latin typeface="Proxima Nova"/>
                <a:ea typeface="Proxima Nova"/>
                <a:cs typeface="Proxima Nova"/>
              </a:rPr>
              <a:t>Second </a:t>
            </a:r>
            <a:r>
              <a:rPr lang="en-IN" sz="1800" b="1" dirty="0">
                <a:solidFill>
                  <a:srgbClr val="666666"/>
                </a:solidFill>
                <a:latin typeface="Proxima Nova"/>
                <a:ea typeface="Proxima Nova"/>
                <a:cs typeface="Proxima Nova"/>
              </a:rPr>
              <a:t>Pass</a:t>
            </a:r>
          </a:p>
          <a:p>
            <a:r>
              <a:rPr lang="en-IN" sz="1800" dirty="0">
                <a:latin typeface="Proxima Nova" panose="020B0604020202020204" charset="0"/>
              </a:rPr>
              <a:t>The process is repeated for the remaining iterations.</a:t>
            </a:r>
          </a:p>
          <a:p>
            <a:pPr algn="just"/>
            <a:endParaRPr lang="en-IN" sz="1800" b="1" dirty="0">
              <a:solidFill>
                <a:srgbClr val="666666"/>
              </a:solidFill>
              <a:latin typeface="Proxima Nova"/>
              <a:ea typeface="Proxima Nova"/>
              <a:cs typeface="Proxima Nova"/>
            </a:endParaRPr>
          </a:p>
          <a:p>
            <a:pPr algn="just"/>
            <a:endParaRPr lang="en-IN" sz="1800" dirty="0" smtClean="0">
              <a:solidFill>
                <a:srgbClr val="666666"/>
              </a:solidFill>
              <a:latin typeface="Proxima Nova"/>
              <a:ea typeface="Proxima Nova"/>
              <a:cs typeface="Proxima Nova"/>
            </a:endParaRP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endParaRPr lang="en-IN" sz="1800" dirty="0" smtClean="0">
              <a:solidFill>
                <a:srgbClr val="666666"/>
              </a:solidFill>
              <a:latin typeface="Proxima Nova"/>
              <a:ea typeface="Proxima Nova"/>
              <a:cs typeface="Proxima Nova"/>
            </a:endParaRP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endParaRPr lang="en-IN" sz="1800" dirty="0" smtClean="0">
              <a:solidFill>
                <a:srgbClr val="666666"/>
              </a:solidFill>
              <a:latin typeface="Proxima Nova"/>
              <a:ea typeface="Proxima Nova"/>
              <a:cs typeface="Proxima Nova"/>
            </a:endParaRP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endParaRPr lang="en-IN" sz="1800" dirty="0" smtClean="0">
              <a:solidFill>
                <a:srgbClr val="666666"/>
              </a:solidFill>
              <a:latin typeface="Proxima Nova"/>
              <a:ea typeface="Proxima Nova"/>
              <a:cs typeface="Proxima Nova"/>
            </a:endParaRPr>
          </a:p>
          <a:p>
            <a:pPr marL="285750" indent="-285750" algn="just">
              <a:buFont typeface="Arial" panose="020B0604020202020204" pitchFamily="34" charset="0"/>
              <a:buChar char="•"/>
            </a:pPr>
            <a:endParaRPr lang="en-IN" sz="1800" dirty="0" smtClean="0">
              <a:solidFill>
                <a:srgbClr val="666666"/>
              </a:solidFill>
              <a:latin typeface="Proxima Nova"/>
              <a:ea typeface="Proxima Nova"/>
              <a:cs typeface="Proxima Nova"/>
            </a:endParaRP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p:txBody>
      </p:sp>
      <p:pic>
        <p:nvPicPr>
          <p:cNvPr id="9" name="Picture 8"/>
          <p:cNvPicPr>
            <a:picLocks noChangeAspect="1"/>
          </p:cNvPicPr>
          <p:nvPr/>
        </p:nvPicPr>
        <p:blipFill>
          <a:blip r:embed="rId6"/>
          <a:stretch>
            <a:fillRect/>
          </a:stretch>
        </p:blipFill>
        <p:spPr>
          <a:xfrm>
            <a:off x="1528726" y="1603413"/>
            <a:ext cx="6086497" cy="3149687"/>
          </a:xfrm>
          <a:prstGeom prst="rect">
            <a:avLst/>
          </a:prstGeom>
        </p:spPr>
      </p:pic>
    </p:spTree>
    <p:extLst>
      <p:ext uri="{BB962C8B-B14F-4D97-AF65-F5344CB8AC3E}">
        <p14:creationId xmlns:p14="http://schemas.microsoft.com/office/powerpoint/2010/main" val="35963853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BUBBLE SORT</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523982" y="858853"/>
            <a:ext cx="8334893" cy="1846629"/>
          </a:xfrm>
          <a:prstGeom prst="rect">
            <a:avLst/>
          </a:prstGeom>
          <a:noFill/>
          <a:ln>
            <a:noFill/>
          </a:ln>
        </p:spPr>
        <p:txBody>
          <a:bodyPr spcFirstLastPara="1" wrap="square" lIns="91425" tIns="91425" rIns="91425" bIns="91425" anchor="t" anchorCtr="0">
            <a:spAutoFit/>
          </a:bodyPr>
          <a:lstStyle/>
          <a:p>
            <a:pPr marL="0" indent="0">
              <a:buNone/>
            </a:pPr>
            <a:r>
              <a:rPr lang="en-IN" sz="1800" b="1" dirty="0" smtClean="0">
                <a:solidFill>
                  <a:srgbClr val="666666"/>
                </a:solidFill>
                <a:latin typeface="Proxima Nova"/>
                <a:ea typeface="Proxima Nova"/>
                <a:cs typeface="Proxima Nova"/>
              </a:rPr>
              <a:t>Third Pass</a:t>
            </a:r>
          </a:p>
          <a:p>
            <a:r>
              <a:rPr lang="en-IN" sz="1800" dirty="0">
                <a:solidFill>
                  <a:srgbClr val="666666"/>
                </a:solidFill>
                <a:latin typeface="Proxima Nova"/>
                <a:ea typeface="Proxima Nova"/>
                <a:cs typeface="Proxima Nova"/>
              </a:rPr>
              <a:t>The comparison is performed up to the last unsorted element in each iteration.</a:t>
            </a:r>
          </a:p>
          <a:p>
            <a:pPr marL="0" indent="0">
              <a:buNone/>
            </a:pPr>
            <a:endParaRPr lang="en-IN" sz="1800" dirty="0">
              <a:solidFill>
                <a:srgbClr val="666666"/>
              </a:solidFill>
              <a:latin typeface="Proxima Nova"/>
              <a:ea typeface="Proxima Nova"/>
              <a:cs typeface="Proxima Nova"/>
            </a:endParaRPr>
          </a:p>
          <a:p>
            <a:pPr marL="0" indent="0">
              <a:buNone/>
            </a:pPr>
            <a:endParaRPr lang="en-IN" sz="1800" dirty="0" smtClean="0">
              <a:solidFill>
                <a:srgbClr val="666666"/>
              </a:solidFill>
              <a:latin typeface="Proxima Nova"/>
              <a:ea typeface="Proxima Nova"/>
              <a:cs typeface="Proxima Nova"/>
            </a:endParaRPr>
          </a:p>
          <a:p>
            <a:pPr marL="285750" indent="-285750" algn="just">
              <a:buFont typeface="Arial" panose="020B0604020202020204" pitchFamily="34" charset="0"/>
              <a:buChar char="•"/>
            </a:pPr>
            <a:endParaRPr lang="en-IN" sz="1800" dirty="0" smtClean="0">
              <a:solidFill>
                <a:srgbClr val="666666"/>
              </a:solidFill>
              <a:latin typeface="Proxima Nova"/>
              <a:ea typeface="Proxima Nova"/>
              <a:cs typeface="Proxima Nova"/>
            </a:endParaRPr>
          </a:p>
          <a:p>
            <a:pPr marL="285750" indent="-285750" algn="just">
              <a:buFont typeface="Arial" panose="020B0604020202020204" pitchFamily="34" charset="0"/>
              <a:buChar char="•"/>
            </a:pPr>
            <a:endParaRPr lang="en-IN" sz="1800" dirty="0">
              <a:solidFill>
                <a:srgbClr val="666666"/>
              </a:solidFill>
              <a:latin typeface="Proxima Nova"/>
              <a:ea typeface="Proxima Nova"/>
              <a:cs typeface="Proxima Nova"/>
            </a:endParaRPr>
          </a:p>
        </p:txBody>
      </p:sp>
      <p:pic>
        <p:nvPicPr>
          <p:cNvPr id="8" name="Picture 7"/>
          <p:cNvPicPr>
            <a:picLocks noChangeAspect="1"/>
          </p:cNvPicPr>
          <p:nvPr/>
        </p:nvPicPr>
        <p:blipFill>
          <a:blip r:embed="rId6"/>
          <a:stretch>
            <a:fillRect/>
          </a:stretch>
        </p:blipFill>
        <p:spPr>
          <a:xfrm>
            <a:off x="1456910" y="1787703"/>
            <a:ext cx="6230130" cy="2639658"/>
          </a:xfrm>
          <a:prstGeom prst="rect">
            <a:avLst/>
          </a:prstGeom>
        </p:spPr>
      </p:pic>
    </p:spTree>
    <p:extLst>
      <p:ext uri="{BB962C8B-B14F-4D97-AF65-F5344CB8AC3E}">
        <p14:creationId xmlns:p14="http://schemas.microsoft.com/office/powerpoint/2010/main" val="2196527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BUBBLE SORT</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523982" y="858853"/>
            <a:ext cx="8334893" cy="3231624"/>
          </a:xfrm>
          <a:prstGeom prst="rect">
            <a:avLst/>
          </a:prstGeom>
          <a:noFill/>
          <a:ln>
            <a:noFill/>
          </a:ln>
        </p:spPr>
        <p:txBody>
          <a:bodyPr spcFirstLastPara="1" wrap="square" lIns="91425" tIns="91425" rIns="91425" bIns="91425" anchor="t" anchorCtr="0">
            <a:spAutoFit/>
          </a:bodyPr>
          <a:lstStyle/>
          <a:p>
            <a:r>
              <a:rPr lang="en-IN" sz="1800" b="1" dirty="0" smtClean="0">
                <a:solidFill>
                  <a:srgbClr val="666666"/>
                </a:solidFill>
                <a:latin typeface="Proxima Nova"/>
                <a:ea typeface="Proxima Nova"/>
                <a:cs typeface="Proxima Nova"/>
              </a:rPr>
              <a:t>Fourth </a:t>
            </a:r>
            <a:r>
              <a:rPr lang="en-IN" sz="1800" b="1" dirty="0">
                <a:solidFill>
                  <a:srgbClr val="666666"/>
                </a:solidFill>
                <a:latin typeface="Proxima Nova"/>
                <a:ea typeface="Proxima Nova"/>
                <a:cs typeface="Proxima Nova"/>
              </a:rPr>
              <a:t>Pass</a:t>
            </a:r>
          </a:p>
          <a:p>
            <a:r>
              <a:rPr lang="en-IN" sz="1800" dirty="0">
                <a:solidFill>
                  <a:srgbClr val="666666"/>
                </a:solidFill>
                <a:latin typeface="Proxima Nova"/>
                <a:ea typeface="Proxima Nova"/>
                <a:cs typeface="Proxima Nova"/>
              </a:rPr>
              <a:t>When all of the unsorted elements are placed in their correct positions, the array is sorted</a:t>
            </a:r>
            <a:r>
              <a:rPr lang="en-IN" sz="1800" dirty="0" smtClean="0">
                <a:solidFill>
                  <a:srgbClr val="666666"/>
                </a:solidFill>
                <a:latin typeface="Proxima Nova"/>
                <a:ea typeface="Proxima Nova"/>
                <a:cs typeface="Proxima Nova"/>
              </a:rPr>
              <a:t>.</a:t>
            </a:r>
          </a:p>
          <a:p>
            <a:endParaRPr lang="en-IN" sz="1800" dirty="0">
              <a:solidFill>
                <a:srgbClr val="666666"/>
              </a:solidFill>
              <a:latin typeface="Proxima Nova"/>
              <a:ea typeface="Proxima Nova"/>
              <a:cs typeface="Proxima Nova"/>
            </a:endParaRPr>
          </a:p>
          <a:p>
            <a:endParaRPr lang="en-IN" sz="1800" dirty="0" smtClean="0">
              <a:solidFill>
                <a:srgbClr val="666666"/>
              </a:solidFill>
              <a:latin typeface="Proxima Nova"/>
              <a:ea typeface="Proxima Nova"/>
              <a:cs typeface="Proxima Nova"/>
            </a:endParaRPr>
          </a:p>
          <a:p>
            <a:endParaRPr lang="en-IN" sz="1800" dirty="0">
              <a:solidFill>
                <a:srgbClr val="666666"/>
              </a:solidFill>
              <a:latin typeface="Proxima Nova"/>
              <a:ea typeface="Proxima Nova"/>
              <a:cs typeface="Proxima Nova"/>
            </a:endParaRPr>
          </a:p>
          <a:p>
            <a:endParaRPr lang="en-IN" sz="1800" dirty="0" smtClean="0">
              <a:solidFill>
                <a:srgbClr val="666666"/>
              </a:solidFill>
              <a:latin typeface="Proxima Nova"/>
              <a:ea typeface="Proxima Nova"/>
              <a:cs typeface="Proxima Nova"/>
            </a:endParaRPr>
          </a:p>
          <a:p>
            <a:endParaRPr lang="en-IN" sz="1800" dirty="0">
              <a:solidFill>
                <a:srgbClr val="666666"/>
              </a:solidFill>
              <a:latin typeface="Proxima Nova"/>
              <a:ea typeface="Proxima Nova"/>
              <a:cs typeface="Proxima Nova"/>
            </a:endParaRPr>
          </a:p>
          <a:p>
            <a:r>
              <a:rPr lang="en-IN" sz="1800" b="1" dirty="0">
                <a:solidFill>
                  <a:srgbClr val="FF0000"/>
                </a:solidFill>
              </a:rPr>
              <a:t>Demo visualization (Just for reference</a:t>
            </a:r>
            <a:r>
              <a:rPr lang="en-IN" sz="1800" b="1" dirty="0" smtClean="0">
                <a:solidFill>
                  <a:srgbClr val="FF0000"/>
                </a:solidFill>
              </a:rPr>
              <a:t>)</a:t>
            </a:r>
          </a:p>
          <a:p>
            <a:endParaRPr lang="en-IN" sz="1800" b="1" dirty="0">
              <a:solidFill>
                <a:srgbClr val="FF0000"/>
              </a:solidFill>
            </a:endParaRPr>
          </a:p>
          <a:p>
            <a:r>
              <a:rPr lang="en-IN" sz="1800" b="1" dirty="0">
                <a:solidFill>
                  <a:srgbClr val="FF0000"/>
                </a:solidFill>
              </a:rPr>
              <a:t>https://</a:t>
            </a:r>
            <a:r>
              <a:rPr lang="en-IN" sz="1800" b="1" dirty="0" smtClean="0">
                <a:solidFill>
                  <a:srgbClr val="FF0000"/>
                </a:solidFill>
              </a:rPr>
              <a:t>visualgo.net/en/sorting</a:t>
            </a:r>
            <a:endParaRPr lang="en-IN" sz="1800" b="1" dirty="0">
              <a:solidFill>
                <a:srgbClr val="FF0000"/>
              </a:solidFill>
            </a:endParaRPr>
          </a:p>
        </p:txBody>
      </p:sp>
      <p:pic>
        <p:nvPicPr>
          <p:cNvPr id="9" name="Picture 8"/>
          <p:cNvPicPr>
            <a:picLocks noChangeAspect="1"/>
          </p:cNvPicPr>
          <p:nvPr/>
        </p:nvPicPr>
        <p:blipFill>
          <a:blip r:embed="rId6"/>
          <a:stretch>
            <a:fillRect/>
          </a:stretch>
        </p:blipFill>
        <p:spPr>
          <a:xfrm>
            <a:off x="1897375" y="1782167"/>
            <a:ext cx="4641004" cy="1056229"/>
          </a:xfrm>
          <a:prstGeom prst="rect">
            <a:avLst/>
          </a:prstGeom>
        </p:spPr>
      </p:pic>
    </p:spTree>
    <p:extLst>
      <p:ext uri="{BB962C8B-B14F-4D97-AF65-F5344CB8AC3E}">
        <p14:creationId xmlns:p14="http://schemas.microsoft.com/office/powerpoint/2010/main" val="34417849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BUBBLE SORT</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523982" y="858853"/>
            <a:ext cx="8334893" cy="3785621"/>
          </a:xfrm>
          <a:prstGeom prst="rect">
            <a:avLst/>
          </a:prstGeom>
          <a:noFill/>
          <a:ln>
            <a:noFill/>
          </a:ln>
        </p:spPr>
        <p:txBody>
          <a:bodyPr spcFirstLastPara="1" wrap="square" lIns="91425" tIns="91425" rIns="91425" bIns="91425" anchor="t" anchorCtr="0">
            <a:spAutoFit/>
          </a:bodyPr>
          <a:lstStyle/>
          <a:p>
            <a:r>
              <a:rPr lang="en-IN" sz="1800" b="1" dirty="0" smtClean="0">
                <a:solidFill>
                  <a:srgbClr val="666666"/>
                </a:solidFill>
                <a:latin typeface="Proxima Nova"/>
                <a:ea typeface="Proxima Nova"/>
                <a:cs typeface="Proxima Nova"/>
              </a:rPr>
              <a:t>Bubble </a:t>
            </a:r>
            <a:r>
              <a:rPr lang="en-IN" sz="1800" b="1" dirty="0">
                <a:solidFill>
                  <a:srgbClr val="666666"/>
                </a:solidFill>
                <a:latin typeface="Proxima Nova"/>
                <a:ea typeface="Proxima Nova"/>
                <a:cs typeface="Proxima Nova"/>
              </a:rPr>
              <a:t>Sort Algorithm</a:t>
            </a:r>
          </a:p>
          <a:p>
            <a:pPr marL="285750" indent="-285750" algn="just">
              <a:buFont typeface="Arial" panose="020B0604020202020204" pitchFamily="34" charset="0"/>
              <a:buChar char="•"/>
            </a:pPr>
            <a:r>
              <a:rPr lang="en-IN" sz="1800" dirty="0" smtClean="0">
                <a:solidFill>
                  <a:srgbClr val="666666"/>
                </a:solidFill>
                <a:latin typeface="Proxima Nova"/>
                <a:ea typeface="Proxima Nova"/>
                <a:cs typeface="Proxima Nova"/>
              </a:rPr>
              <a:t>In </a:t>
            </a:r>
            <a:r>
              <a:rPr lang="en-IN" sz="1800" dirty="0">
                <a:solidFill>
                  <a:srgbClr val="666666"/>
                </a:solidFill>
                <a:latin typeface="Proxima Nova"/>
                <a:ea typeface="Proxima Nova"/>
                <a:cs typeface="Proxima Nova"/>
              </a:rPr>
              <a:t>the algorithm given below, suppose </a:t>
            </a:r>
            <a:r>
              <a:rPr lang="en-IN" sz="1800" b="1" dirty="0" err="1">
                <a:solidFill>
                  <a:srgbClr val="666666"/>
                </a:solidFill>
                <a:latin typeface="Proxima Nova"/>
                <a:ea typeface="Proxima Nova"/>
                <a:cs typeface="Proxima Nova"/>
              </a:rPr>
              <a:t>arr</a:t>
            </a:r>
            <a:r>
              <a:rPr lang="en-IN" sz="1800" dirty="0">
                <a:solidFill>
                  <a:srgbClr val="666666"/>
                </a:solidFill>
                <a:latin typeface="Proxima Nova"/>
                <a:ea typeface="Proxima Nova"/>
                <a:cs typeface="Proxima Nova"/>
              </a:rPr>
              <a:t> is an array of </a:t>
            </a:r>
            <a:r>
              <a:rPr lang="en-IN" sz="1800" b="1" dirty="0">
                <a:solidFill>
                  <a:srgbClr val="666666"/>
                </a:solidFill>
                <a:latin typeface="Proxima Nova"/>
                <a:ea typeface="Proxima Nova"/>
                <a:cs typeface="Proxima Nova"/>
              </a:rPr>
              <a:t>n</a:t>
            </a:r>
            <a:r>
              <a:rPr lang="en-IN" sz="1800" dirty="0">
                <a:solidFill>
                  <a:srgbClr val="666666"/>
                </a:solidFill>
                <a:latin typeface="Proxima Nova"/>
                <a:ea typeface="Proxima Nova"/>
                <a:cs typeface="Proxima Nova"/>
              </a:rPr>
              <a:t> elements. </a:t>
            </a:r>
          </a:p>
          <a:p>
            <a:pPr marL="285750" indent="-285750" algn="just">
              <a:buFont typeface="Arial" panose="020B0604020202020204" pitchFamily="34" charset="0"/>
              <a:buChar char="•"/>
            </a:pPr>
            <a:r>
              <a:rPr lang="en-IN" sz="1800" dirty="0">
                <a:solidFill>
                  <a:srgbClr val="666666"/>
                </a:solidFill>
                <a:latin typeface="Proxima Nova"/>
                <a:ea typeface="Proxima Nova"/>
                <a:cs typeface="Proxima Nova"/>
              </a:rPr>
              <a:t>The assumed </a:t>
            </a:r>
            <a:r>
              <a:rPr lang="en-IN" sz="1800" b="1" dirty="0">
                <a:solidFill>
                  <a:srgbClr val="666666"/>
                </a:solidFill>
                <a:latin typeface="Proxima Nova"/>
                <a:ea typeface="Proxima Nova"/>
                <a:cs typeface="Proxima Nova"/>
              </a:rPr>
              <a:t>swap</a:t>
            </a:r>
            <a:r>
              <a:rPr lang="en-IN" sz="1800" dirty="0">
                <a:solidFill>
                  <a:srgbClr val="666666"/>
                </a:solidFill>
                <a:latin typeface="Proxima Nova"/>
                <a:ea typeface="Proxima Nova"/>
                <a:cs typeface="Proxima Nova"/>
              </a:rPr>
              <a:t> function in the algorithm will swap the values of given array elements.</a:t>
            </a:r>
          </a:p>
          <a:p>
            <a:pPr marL="0" indent="0">
              <a:buNone/>
            </a:pPr>
            <a:endParaRPr lang="en-IN" sz="1800" dirty="0" smtClean="0">
              <a:solidFill>
                <a:srgbClr val="0070C0"/>
              </a:solidFill>
              <a:latin typeface="Proxima Nova"/>
              <a:ea typeface="Proxima Nova"/>
              <a:cs typeface="Proxima Nova"/>
            </a:endParaRPr>
          </a:p>
          <a:p>
            <a:pPr marL="0" indent="0">
              <a:buNone/>
            </a:pPr>
            <a:r>
              <a:rPr lang="en-IN" sz="1800" dirty="0" smtClean="0">
                <a:solidFill>
                  <a:srgbClr val="0070C0"/>
                </a:solidFill>
                <a:latin typeface="Proxima Nova"/>
                <a:ea typeface="Proxima Nova"/>
                <a:cs typeface="Proxima Nova"/>
              </a:rPr>
              <a:t>begin</a:t>
            </a:r>
            <a:r>
              <a:rPr lang="en-IN" sz="1800" dirty="0">
                <a:solidFill>
                  <a:srgbClr val="0070C0"/>
                </a:solidFill>
                <a:latin typeface="Proxima Nova"/>
                <a:ea typeface="Proxima Nova"/>
                <a:cs typeface="Proxima Nova"/>
              </a:rPr>
              <a:t> </a:t>
            </a:r>
            <a:r>
              <a:rPr lang="en-IN" sz="1800" dirty="0" err="1">
                <a:solidFill>
                  <a:srgbClr val="0070C0"/>
                </a:solidFill>
                <a:latin typeface="Proxima Nova"/>
                <a:ea typeface="Proxima Nova"/>
                <a:cs typeface="Proxima Nova"/>
              </a:rPr>
              <a:t>BubbleSort</a:t>
            </a:r>
            <a:r>
              <a:rPr lang="en-IN" sz="1800" dirty="0">
                <a:solidFill>
                  <a:srgbClr val="0070C0"/>
                </a:solidFill>
                <a:latin typeface="Proxima Nova"/>
                <a:ea typeface="Proxima Nova"/>
                <a:cs typeface="Proxima Nova"/>
              </a:rPr>
              <a:t>(</a:t>
            </a:r>
            <a:r>
              <a:rPr lang="en-IN" sz="1800" dirty="0" err="1">
                <a:solidFill>
                  <a:srgbClr val="0070C0"/>
                </a:solidFill>
                <a:latin typeface="Proxima Nova"/>
                <a:ea typeface="Proxima Nova"/>
                <a:cs typeface="Proxima Nova"/>
              </a:rPr>
              <a:t>arr</a:t>
            </a:r>
            <a:r>
              <a:rPr lang="en-IN" sz="1800" dirty="0">
                <a:solidFill>
                  <a:srgbClr val="0070C0"/>
                </a:solidFill>
                <a:latin typeface="Proxima Nova"/>
                <a:ea typeface="Proxima Nova"/>
                <a:cs typeface="Proxima Nova"/>
              </a:rPr>
              <a:t>)  </a:t>
            </a:r>
          </a:p>
          <a:p>
            <a:pPr marL="0" indent="0">
              <a:buNone/>
            </a:pPr>
            <a:r>
              <a:rPr lang="en-IN" sz="1800" dirty="0">
                <a:solidFill>
                  <a:srgbClr val="0070C0"/>
                </a:solidFill>
                <a:latin typeface="Proxima Nova"/>
                <a:ea typeface="Proxima Nova"/>
                <a:cs typeface="Proxima Nova"/>
              </a:rPr>
              <a:t>     for all array elements  </a:t>
            </a:r>
          </a:p>
          <a:p>
            <a:pPr marL="0" indent="0">
              <a:buNone/>
            </a:pPr>
            <a:r>
              <a:rPr lang="en-IN" sz="1800" dirty="0">
                <a:solidFill>
                  <a:srgbClr val="0070C0"/>
                </a:solidFill>
                <a:latin typeface="Proxima Nova"/>
                <a:ea typeface="Proxima Nova"/>
                <a:cs typeface="Proxima Nova"/>
              </a:rPr>
              <a:t>	if </a:t>
            </a:r>
            <a:r>
              <a:rPr lang="en-IN" sz="1800" dirty="0" err="1">
                <a:solidFill>
                  <a:srgbClr val="0070C0"/>
                </a:solidFill>
                <a:latin typeface="Proxima Nova"/>
                <a:ea typeface="Proxima Nova"/>
                <a:cs typeface="Proxima Nova"/>
              </a:rPr>
              <a:t>arr</a:t>
            </a:r>
            <a:r>
              <a:rPr lang="en-IN" sz="1800" dirty="0">
                <a:solidFill>
                  <a:srgbClr val="0070C0"/>
                </a:solidFill>
                <a:latin typeface="Proxima Nova"/>
                <a:ea typeface="Proxima Nova"/>
                <a:cs typeface="Proxima Nova"/>
              </a:rPr>
              <a:t>[</a:t>
            </a:r>
            <a:r>
              <a:rPr lang="en-IN" sz="1800" dirty="0" err="1">
                <a:solidFill>
                  <a:srgbClr val="0070C0"/>
                </a:solidFill>
                <a:latin typeface="Proxima Nova"/>
                <a:ea typeface="Proxima Nova"/>
                <a:cs typeface="Proxima Nova"/>
              </a:rPr>
              <a:t>i</a:t>
            </a:r>
            <a:r>
              <a:rPr lang="en-IN" sz="1800" dirty="0">
                <a:solidFill>
                  <a:srgbClr val="0070C0"/>
                </a:solidFill>
                <a:latin typeface="Proxima Nova"/>
                <a:ea typeface="Proxima Nova"/>
                <a:cs typeface="Proxima Nova"/>
              </a:rPr>
              <a:t>] &gt; </a:t>
            </a:r>
            <a:r>
              <a:rPr lang="en-IN" sz="1800" dirty="0" err="1">
                <a:solidFill>
                  <a:srgbClr val="0070C0"/>
                </a:solidFill>
                <a:latin typeface="Proxima Nova"/>
                <a:ea typeface="Proxima Nova"/>
                <a:cs typeface="Proxima Nova"/>
              </a:rPr>
              <a:t>arr</a:t>
            </a:r>
            <a:r>
              <a:rPr lang="en-IN" sz="1800" dirty="0">
                <a:solidFill>
                  <a:srgbClr val="0070C0"/>
                </a:solidFill>
                <a:latin typeface="Proxima Nova"/>
                <a:ea typeface="Proxima Nova"/>
                <a:cs typeface="Proxima Nova"/>
              </a:rPr>
              <a:t>[i+1]  </a:t>
            </a:r>
          </a:p>
          <a:p>
            <a:pPr marL="0" indent="0">
              <a:buNone/>
            </a:pPr>
            <a:r>
              <a:rPr lang="en-IN" sz="1800" dirty="0">
                <a:solidFill>
                  <a:srgbClr val="0070C0"/>
                </a:solidFill>
                <a:latin typeface="Proxima Nova"/>
                <a:ea typeface="Proxima Nova"/>
                <a:cs typeface="Proxima Nova"/>
              </a:rPr>
              <a:t>	        swap(</a:t>
            </a:r>
            <a:r>
              <a:rPr lang="en-IN" sz="1800" dirty="0" err="1">
                <a:solidFill>
                  <a:srgbClr val="0070C0"/>
                </a:solidFill>
                <a:latin typeface="Proxima Nova"/>
                <a:ea typeface="Proxima Nova"/>
                <a:cs typeface="Proxima Nova"/>
              </a:rPr>
              <a:t>arr</a:t>
            </a:r>
            <a:r>
              <a:rPr lang="en-IN" sz="1800" dirty="0">
                <a:solidFill>
                  <a:srgbClr val="0070C0"/>
                </a:solidFill>
                <a:latin typeface="Proxima Nova"/>
                <a:ea typeface="Proxima Nova"/>
                <a:cs typeface="Proxima Nova"/>
              </a:rPr>
              <a:t>[</a:t>
            </a:r>
            <a:r>
              <a:rPr lang="en-IN" sz="1800" dirty="0" err="1">
                <a:solidFill>
                  <a:srgbClr val="0070C0"/>
                </a:solidFill>
                <a:latin typeface="Proxima Nova"/>
                <a:ea typeface="Proxima Nova"/>
                <a:cs typeface="Proxima Nova"/>
              </a:rPr>
              <a:t>i</a:t>
            </a:r>
            <a:r>
              <a:rPr lang="en-IN" sz="1800" dirty="0">
                <a:solidFill>
                  <a:srgbClr val="0070C0"/>
                </a:solidFill>
                <a:latin typeface="Proxima Nova"/>
                <a:ea typeface="Proxima Nova"/>
                <a:cs typeface="Proxima Nova"/>
              </a:rPr>
              <a:t>], </a:t>
            </a:r>
            <a:r>
              <a:rPr lang="en-IN" sz="1800" dirty="0" err="1">
                <a:solidFill>
                  <a:srgbClr val="0070C0"/>
                </a:solidFill>
                <a:latin typeface="Proxima Nova"/>
                <a:ea typeface="Proxima Nova"/>
                <a:cs typeface="Proxima Nova"/>
              </a:rPr>
              <a:t>arr</a:t>
            </a:r>
            <a:r>
              <a:rPr lang="en-IN" sz="1800" dirty="0">
                <a:solidFill>
                  <a:srgbClr val="0070C0"/>
                </a:solidFill>
                <a:latin typeface="Proxima Nova"/>
                <a:ea typeface="Proxima Nova"/>
                <a:cs typeface="Proxima Nova"/>
              </a:rPr>
              <a:t>[i+1])  </a:t>
            </a:r>
          </a:p>
          <a:p>
            <a:pPr marL="0" indent="0">
              <a:buNone/>
            </a:pPr>
            <a:r>
              <a:rPr lang="en-IN" sz="1800" dirty="0">
                <a:solidFill>
                  <a:srgbClr val="0070C0"/>
                </a:solidFill>
                <a:latin typeface="Proxima Nova"/>
                <a:ea typeface="Proxima Nova"/>
                <a:cs typeface="Proxima Nova"/>
              </a:rPr>
              <a:t>	end if  </a:t>
            </a:r>
          </a:p>
          <a:p>
            <a:pPr marL="0" indent="0">
              <a:buNone/>
            </a:pPr>
            <a:r>
              <a:rPr lang="en-IN" sz="1800" dirty="0">
                <a:solidFill>
                  <a:srgbClr val="0070C0"/>
                </a:solidFill>
                <a:latin typeface="Proxima Nova"/>
                <a:ea typeface="Proxima Nova"/>
                <a:cs typeface="Proxima Nova"/>
              </a:rPr>
              <a:t>     end for     </a:t>
            </a:r>
          </a:p>
          <a:p>
            <a:pPr marL="0" indent="0">
              <a:buNone/>
            </a:pPr>
            <a:r>
              <a:rPr lang="en-IN" sz="1800" dirty="0">
                <a:solidFill>
                  <a:srgbClr val="0070C0"/>
                </a:solidFill>
                <a:latin typeface="Proxima Nova"/>
                <a:ea typeface="Proxima Nova"/>
                <a:cs typeface="Proxima Nova"/>
              </a:rPr>
              <a:t>     return </a:t>
            </a:r>
            <a:r>
              <a:rPr lang="en-IN" sz="1800" dirty="0" err="1">
                <a:solidFill>
                  <a:srgbClr val="0070C0"/>
                </a:solidFill>
                <a:latin typeface="Proxima Nova"/>
                <a:ea typeface="Proxima Nova"/>
                <a:cs typeface="Proxima Nova"/>
              </a:rPr>
              <a:t>arr</a:t>
            </a:r>
            <a:r>
              <a:rPr lang="en-IN" sz="1800" dirty="0">
                <a:solidFill>
                  <a:srgbClr val="0070C0"/>
                </a:solidFill>
                <a:latin typeface="Proxima Nova"/>
                <a:ea typeface="Proxima Nova"/>
                <a:cs typeface="Proxima Nova"/>
              </a:rPr>
              <a:t>     </a:t>
            </a:r>
          </a:p>
          <a:p>
            <a:pPr marL="0" indent="0">
              <a:buNone/>
            </a:pPr>
            <a:r>
              <a:rPr lang="en-IN" sz="1800" dirty="0">
                <a:solidFill>
                  <a:srgbClr val="0070C0"/>
                </a:solidFill>
                <a:latin typeface="Proxima Nova"/>
                <a:ea typeface="Proxima Nova"/>
                <a:cs typeface="Proxima Nova"/>
              </a:rPr>
              <a:t>end </a:t>
            </a:r>
            <a:r>
              <a:rPr lang="en-IN" sz="1800" dirty="0" err="1">
                <a:solidFill>
                  <a:srgbClr val="0070C0"/>
                </a:solidFill>
                <a:latin typeface="Proxima Nova"/>
                <a:ea typeface="Proxima Nova"/>
                <a:cs typeface="Proxima Nova"/>
              </a:rPr>
              <a:t>BubbleSort</a:t>
            </a:r>
            <a:r>
              <a:rPr lang="en-IN" sz="1800" dirty="0">
                <a:solidFill>
                  <a:srgbClr val="0070C0"/>
                </a:solidFill>
                <a:latin typeface="Proxima Nova"/>
                <a:ea typeface="Proxima Nova"/>
                <a:cs typeface="Proxima Nova"/>
              </a:rPr>
              <a:t>  </a:t>
            </a:r>
          </a:p>
        </p:txBody>
      </p:sp>
    </p:spTree>
    <p:extLst>
      <p:ext uri="{BB962C8B-B14F-4D97-AF65-F5344CB8AC3E}">
        <p14:creationId xmlns:p14="http://schemas.microsoft.com/office/powerpoint/2010/main" val="24234253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BUBBLE SORT</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523982" y="743662"/>
            <a:ext cx="8334893" cy="4339619"/>
          </a:xfrm>
          <a:prstGeom prst="rect">
            <a:avLst/>
          </a:prstGeom>
          <a:noFill/>
          <a:ln>
            <a:noFill/>
          </a:ln>
        </p:spPr>
        <p:txBody>
          <a:bodyPr spcFirstLastPara="1" wrap="square" lIns="91425" tIns="91425" rIns="91425" bIns="91425" anchor="t" anchorCtr="0">
            <a:spAutoFit/>
          </a:bodyPr>
          <a:lstStyle/>
          <a:p>
            <a:pPr marL="0" indent="0" algn="just">
              <a:buNone/>
            </a:pPr>
            <a:r>
              <a:rPr lang="en-IN" sz="1800" b="1" dirty="0" smtClean="0">
                <a:solidFill>
                  <a:srgbClr val="666666"/>
                </a:solidFill>
                <a:latin typeface="Proxima Nova"/>
                <a:ea typeface="Proxima Nova"/>
                <a:cs typeface="Proxima Nova"/>
              </a:rPr>
              <a:t>Implementations </a:t>
            </a:r>
            <a:r>
              <a:rPr lang="en-IN" sz="1800" b="1" dirty="0">
                <a:solidFill>
                  <a:srgbClr val="666666"/>
                </a:solidFill>
                <a:latin typeface="Proxima Nova"/>
                <a:ea typeface="Proxima Nova"/>
                <a:cs typeface="Proxima Nova"/>
              </a:rPr>
              <a:t>of Bubble Sort</a:t>
            </a:r>
          </a:p>
          <a:p>
            <a:endParaRPr lang="en-IN" sz="1800" dirty="0">
              <a:solidFill>
                <a:schemeClr val="tx1"/>
              </a:solidFill>
            </a:endParaRPr>
          </a:p>
          <a:p>
            <a:pPr algn="just"/>
            <a:r>
              <a:rPr lang="en-IN" sz="1800" dirty="0">
                <a:solidFill>
                  <a:schemeClr val="tx1"/>
                </a:solidFill>
                <a:latin typeface="Proxima Nova"/>
                <a:ea typeface="Proxima Nova"/>
                <a:cs typeface="Proxima Nova"/>
              </a:rPr>
              <a:t>for (</a:t>
            </a:r>
            <a:r>
              <a:rPr lang="en-IN" sz="1800" dirty="0" err="1">
                <a:solidFill>
                  <a:schemeClr val="tx1"/>
                </a:solidFill>
                <a:latin typeface="Proxima Nova"/>
                <a:ea typeface="Proxima Nova"/>
                <a:cs typeface="Proxima Nova"/>
              </a:rPr>
              <a:t>int</a:t>
            </a:r>
            <a:r>
              <a:rPr lang="en-IN" sz="1800" dirty="0">
                <a:solidFill>
                  <a:schemeClr val="tx1"/>
                </a:solidFill>
                <a:latin typeface="Proxima Nova"/>
                <a:ea typeface="Proxima Nova"/>
                <a:cs typeface="Proxima Nova"/>
              </a:rPr>
              <a:t> </a:t>
            </a:r>
            <a:r>
              <a:rPr lang="en-IN" sz="1800" dirty="0" err="1">
                <a:solidFill>
                  <a:schemeClr val="tx1"/>
                </a:solidFill>
                <a:latin typeface="Proxima Nova"/>
                <a:ea typeface="Proxima Nova"/>
                <a:cs typeface="Proxima Nova"/>
              </a:rPr>
              <a:t>i</a:t>
            </a:r>
            <a:r>
              <a:rPr lang="en-IN" sz="1800" dirty="0">
                <a:solidFill>
                  <a:schemeClr val="tx1"/>
                </a:solidFill>
                <a:latin typeface="Proxima Nova"/>
                <a:ea typeface="Proxima Nova"/>
                <a:cs typeface="Proxima Nova"/>
              </a:rPr>
              <a:t> = 0; </a:t>
            </a:r>
            <a:r>
              <a:rPr lang="en-IN" sz="1800" dirty="0" err="1">
                <a:solidFill>
                  <a:schemeClr val="tx1"/>
                </a:solidFill>
                <a:latin typeface="Proxima Nova"/>
                <a:ea typeface="Proxima Nova"/>
                <a:cs typeface="Proxima Nova"/>
              </a:rPr>
              <a:t>i</a:t>
            </a:r>
            <a:r>
              <a:rPr lang="en-IN" sz="1800" dirty="0">
                <a:solidFill>
                  <a:schemeClr val="tx1"/>
                </a:solidFill>
                <a:latin typeface="Proxima Nova"/>
                <a:ea typeface="Proxima Nova"/>
                <a:cs typeface="Proxima Nova"/>
              </a:rPr>
              <a:t> &lt; n - 1; </a:t>
            </a:r>
            <a:r>
              <a:rPr lang="en-IN" sz="1800" dirty="0" err="1">
                <a:solidFill>
                  <a:schemeClr val="tx1"/>
                </a:solidFill>
                <a:latin typeface="Proxima Nova"/>
                <a:ea typeface="Proxima Nova"/>
                <a:cs typeface="Proxima Nova"/>
              </a:rPr>
              <a:t>i</a:t>
            </a:r>
            <a:r>
              <a:rPr lang="en-IN" sz="1800" dirty="0" smtClean="0">
                <a:solidFill>
                  <a:schemeClr val="tx1"/>
                </a:solidFill>
                <a:latin typeface="Proxima Nova"/>
                <a:ea typeface="Proxima Nova"/>
                <a:cs typeface="Proxima Nova"/>
              </a:rPr>
              <a:t>++) </a:t>
            </a:r>
            <a:endParaRPr lang="en-IN" sz="1800" dirty="0">
              <a:solidFill>
                <a:schemeClr val="tx1"/>
              </a:solidFill>
              <a:latin typeface="Proxima Nova"/>
              <a:ea typeface="Proxima Nova"/>
              <a:cs typeface="Proxima Nova"/>
            </a:endParaRPr>
          </a:p>
          <a:p>
            <a:pPr algn="just"/>
            <a:r>
              <a:rPr lang="en-IN" sz="1800" dirty="0">
                <a:solidFill>
                  <a:schemeClr val="tx1"/>
                </a:solidFill>
                <a:latin typeface="Proxima Nova"/>
                <a:ea typeface="Proxima Nova"/>
                <a:cs typeface="Proxima Nova"/>
              </a:rPr>
              <a:t>{</a:t>
            </a:r>
          </a:p>
          <a:p>
            <a:pPr algn="just"/>
            <a:r>
              <a:rPr lang="en-IN" sz="1800" dirty="0" smtClean="0">
                <a:solidFill>
                  <a:schemeClr val="tx1"/>
                </a:solidFill>
                <a:latin typeface="Proxima Nova"/>
                <a:ea typeface="Proxima Nova"/>
                <a:cs typeface="Proxima Nova"/>
              </a:rPr>
              <a:t>	for </a:t>
            </a:r>
            <a:r>
              <a:rPr lang="en-IN" sz="1800" dirty="0">
                <a:solidFill>
                  <a:schemeClr val="tx1"/>
                </a:solidFill>
                <a:latin typeface="Proxima Nova"/>
                <a:ea typeface="Proxima Nova"/>
                <a:cs typeface="Proxima Nova"/>
              </a:rPr>
              <a:t>(</a:t>
            </a:r>
            <a:r>
              <a:rPr lang="en-IN" sz="1800" dirty="0" err="1">
                <a:solidFill>
                  <a:schemeClr val="tx1"/>
                </a:solidFill>
                <a:latin typeface="Proxima Nova"/>
                <a:ea typeface="Proxima Nova"/>
                <a:cs typeface="Proxima Nova"/>
              </a:rPr>
              <a:t>int</a:t>
            </a:r>
            <a:r>
              <a:rPr lang="en-IN" sz="1800" dirty="0">
                <a:solidFill>
                  <a:schemeClr val="tx1"/>
                </a:solidFill>
                <a:latin typeface="Proxima Nova"/>
                <a:ea typeface="Proxima Nova"/>
                <a:cs typeface="Proxima Nova"/>
              </a:rPr>
              <a:t> j = 0; j &lt; n - </a:t>
            </a:r>
            <a:r>
              <a:rPr lang="en-IN" sz="1800" dirty="0" err="1">
                <a:solidFill>
                  <a:schemeClr val="tx1"/>
                </a:solidFill>
                <a:latin typeface="Proxima Nova"/>
                <a:ea typeface="Proxima Nova"/>
                <a:cs typeface="Proxima Nova"/>
              </a:rPr>
              <a:t>i</a:t>
            </a:r>
            <a:r>
              <a:rPr lang="en-IN" sz="1800" dirty="0">
                <a:solidFill>
                  <a:schemeClr val="tx1"/>
                </a:solidFill>
                <a:latin typeface="Proxima Nova"/>
                <a:ea typeface="Proxima Nova"/>
                <a:cs typeface="Proxima Nova"/>
              </a:rPr>
              <a:t> - 1; j++)</a:t>
            </a:r>
          </a:p>
          <a:p>
            <a:pPr algn="just"/>
            <a:r>
              <a:rPr lang="en-IN" sz="1800" dirty="0" smtClean="0">
                <a:solidFill>
                  <a:schemeClr val="tx1"/>
                </a:solidFill>
                <a:latin typeface="Proxima Nova"/>
                <a:ea typeface="Proxima Nova"/>
                <a:cs typeface="Proxima Nova"/>
              </a:rPr>
              <a:t>	{</a:t>
            </a:r>
            <a:endParaRPr lang="en-IN" sz="1800" dirty="0">
              <a:solidFill>
                <a:schemeClr val="tx1"/>
              </a:solidFill>
              <a:latin typeface="Proxima Nova"/>
              <a:ea typeface="Proxima Nova"/>
              <a:cs typeface="Proxima Nova"/>
            </a:endParaRPr>
          </a:p>
          <a:p>
            <a:pPr algn="just"/>
            <a:r>
              <a:rPr lang="en-IN" sz="1800" dirty="0" smtClean="0">
                <a:solidFill>
                  <a:schemeClr val="tx1"/>
                </a:solidFill>
                <a:latin typeface="Proxima Nova"/>
                <a:ea typeface="Proxima Nova"/>
                <a:cs typeface="Proxima Nova"/>
              </a:rPr>
              <a:t>		if </a:t>
            </a:r>
            <a:r>
              <a:rPr lang="en-IN" sz="1800" dirty="0">
                <a:solidFill>
                  <a:schemeClr val="tx1"/>
                </a:solidFill>
                <a:latin typeface="Proxima Nova"/>
                <a:ea typeface="Proxima Nova"/>
                <a:cs typeface="Proxima Nova"/>
              </a:rPr>
              <a:t>(</a:t>
            </a:r>
            <a:r>
              <a:rPr lang="en-IN" sz="1800" dirty="0" err="1">
                <a:solidFill>
                  <a:schemeClr val="tx1"/>
                </a:solidFill>
                <a:latin typeface="Proxima Nova"/>
                <a:ea typeface="Proxima Nova"/>
                <a:cs typeface="Proxima Nova"/>
              </a:rPr>
              <a:t>arr</a:t>
            </a:r>
            <a:r>
              <a:rPr lang="en-IN" sz="1800" dirty="0">
                <a:solidFill>
                  <a:schemeClr val="tx1"/>
                </a:solidFill>
                <a:latin typeface="Proxima Nova"/>
                <a:ea typeface="Proxima Nova"/>
                <a:cs typeface="Proxima Nova"/>
              </a:rPr>
              <a:t>[j] &gt; </a:t>
            </a:r>
            <a:r>
              <a:rPr lang="en-IN" sz="1800" dirty="0" err="1">
                <a:solidFill>
                  <a:schemeClr val="tx1"/>
                </a:solidFill>
                <a:latin typeface="Proxima Nova"/>
                <a:ea typeface="Proxima Nova"/>
                <a:cs typeface="Proxima Nova"/>
              </a:rPr>
              <a:t>arr</a:t>
            </a:r>
            <a:r>
              <a:rPr lang="en-IN" sz="1800" dirty="0">
                <a:solidFill>
                  <a:schemeClr val="tx1"/>
                </a:solidFill>
                <a:latin typeface="Proxima Nova"/>
                <a:ea typeface="Proxima Nova"/>
                <a:cs typeface="Proxima Nova"/>
              </a:rPr>
              <a:t>[j + 1]) </a:t>
            </a:r>
          </a:p>
          <a:p>
            <a:pPr algn="just"/>
            <a:r>
              <a:rPr lang="en-IN" sz="1800" dirty="0">
                <a:solidFill>
                  <a:schemeClr val="tx1"/>
                </a:solidFill>
                <a:latin typeface="Proxima Nova"/>
                <a:ea typeface="Proxima Nova"/>
                <a:cs typeface="Proxima Nova"/>
              </a:rPr>
              <a:t>	</a:t>
            </a:r>
            <a:r>
              <a:rPr lang="en-IN" sz="1800" dirty="0" smtClean="0">
                <a:solidFill>
                  <a:schemeClr val="tx1"/>
                </a:solidFill>
                <a:latin typeface="Proxima Nova"/>
                <a:ea typeface="Proxima Nova"/>
                <a:cs typeface="Proxima Nova"/>
              </a:rPr>
              <a:t>	{</a:t>
            </a:r>
            <a:endParaRPr lang="en-IN" sz="1800" dirty="0">
              <a:solidFill>
                <a:schemeClr val="tx1"/>
              </a:solidFill>
              <a:latin typeface="Proxima Nova"/>
              <a:ea typeface="Proxima Nova"/>
              <a:cs typeface="Proxima Nova"/>
            </a:endParaRPr>
          </a:p>
          <a:p>
            <a:pPr algn="just"/>
            <a:r>
              <a:rPr lang="en-IN" sz="1800" dirty="0">
                <a:solidFill>
                  <a:schemeClr val="tx1"/>
                </a:solidFill>
                <a:latin typeface="Proxima Nova"/>
                <a:ea typeface="Proxima Nova"/>
                <a:cs typeface="Proxima Nova"/>
              </a:rPr>
              <a:t>		</a:t>
            </a:r>
            <a:r>
              <a:rPr lang="en-IN" sz="1800" dirty="0" smtClean="0">
                <a:solidFill>
                  <a:schemeClr val="tx1"/>
                </a:solidFill>
                <a:latin typeface="Proxima Nova"/>
                <a:ea typeface="Proxima Nova"/>
                <a:cs typeface="Proxima Nova"/>
              </a:rPr>
              <a:t>	// </a:t>
            </a:r>
            <a:r>
              <a:rPr lang="en-IN" sz="1800" dirty="0">
                <a:solidFill>
                  <a:schemeClr val="tx1"/>
                </a:solidFill>
                <a:latin typeface="Proxima Nova"/>
                <a:ea typeface="Proxima Nova"/>
                <a:cs typeface="Proxima Nova"/>
              </a:rPr>
              <a:t>swap </a:t>
            </a:r>
            <a:r>
              <a:rPr lang="en-IN" sz="1800" dirty="0" err="1">
                <a:solidFill>
                  <a:schemeClr val="tx1"/>
                </a:solidFill>
                <a:latin typeface="Proxima Nova"/>
                <a:ea typeface="Proxima Nova"/>
                <a:cs typeface="Proxima Nova"/>
              </a:rPr>
              <a:t>arr</a:t>
            </a:r>
            <a:r>
              <a:rPr lang="en-IN" sz="1800" dirty="0">
                <a:solidFill>
                  <a:schemeClr val="tx1"/>
                </a:solidFill>
                <a:latin typeface="Proxima Nova"/>
                <a:ea typeface="Proxima Nova"/>
                <a:cs typeface="Proxima Nova"/>
              </a:rPr>
              <a:t>[j+1] and </a:t>
            </a:r>
            <a:r>
              <a:rPr lang="en-IN" sz="1800" dirty="0" err="1">
                <a:solidFill>
                  <a:schemeClr val="tx1"/>
                </a:solidFill>
                <a:latin typeface="Proxima Nova"/>
                <a:ea typeface="Proxima Nova"/>
                <a:cs typeface="Proxima Nova"/>
              </a:rPr>
              <a:t>arr</a:t>
            </a:r>
            <a:r>
              <a:rPr lang="en-IN" sz="1800" dirty="0">
                <a:solidFill>
                  <a:schemeClr val="tx1"/>
                </a:solidFill>
                <a:latin typeface="Proxima Nova"/>
                <a:ea typeface="Proxima Nova"/>
                <a:cs typeface="Proxima Nova"/>
              </a:rPr>
              <a:t>[j]</a:t>
            </a:r>
          </a:p>
          <a:p>
            <a:pPr algn="just"/>
            <a:r>
              <a:rPr lang="en-IN" sz="1800" dirty="0">
                <a:solidFill>
                  <a:schemeClr val="tx1"/>
                </a:solidFill>
                <a:latin typeface="Proxima Nova"/>
                <a:ea typeface="Proxima Nova"/>
                <a:cs typeface="Proxima Nova"/>
              </a:rPr>
              <a:t>			</a:t>
            </a:r>
            <a:r>
              <a:rPr lang="en-IN" sz="1800" dirty="0" smtClean="0">
                <a:solidFill>
                  <a:schemeClr val="tx1"/>
                </a:solidFill>
                <a:latin typeface="Proxima Nova"/>
                <a:ea typeface="Proxima Nova"/>
                <a:cs typeface="Proxima Nova"/>
              </a:rPr>
              <a:t>temp </a:t>
            </a:r>
            <a:r>
              <a:rPr lang="en-IN" sz="1800" dirty="0">
                <a:solidFill>
                  <a:schemeClr val="tx1"/>
                </a:solidFill>
                <a:latin typeface="Proxima Nova"/>
                <a:ea typeface="Proxima Nova"/>
                <a:cs typeface="Proxima Nova"/>
              </a:rPr>
              <a:t>= </a:t>
            </a:r>
            <a:r>
              <a:rPr lang="en-IN" sz="1800" dirty="0" err="1">
                <a:solidFill>
                  <a:schemeClr val="tx1"/>
                </a:solidFill>
                <a:latin typeface="Proxima Nova"/>
                <a:ea typeface="Proxima Nova"/>
                <a:cs typeface="Proxima Nova"/>
              </a:rPr>
              <a:t>arr</a:t>
            </a:r>
            <a:r>
              <a:rPr lang="en-IN" sz="1800" dirty="0">
                <a:solidFill>
                  <a:schemeClr val="tx1"/>
                </a:solidFill>
                <a:latin typeface="Proxima Nova"/>
                <a:ea typeface="Proxima Nova"/>
                <a:cs typeface="Proxima Nova"/>
              </a:rPr>
              <a:t>[j];</a:t>
            </a:r>
          </a:p>
          <a:p>
            <a:pPr algn="just"/>
            <a:r>
              <a:rPr lang="en-IN" sz="1800" dirty="0">
                <a:solidFill>
                  <a:schemeClr val="tx1"/>
                </a:solidFill>
                <a:latin typeface="Proxima Nova"/>
                <a:ea typeface="Proxima Nova"/>
                <a:cs typeface="Proxima Nova"/>
              </a:rPr>
              <a:t>			</a:t>
            </a:r>
            <a:r>
              <a:rPr lang="en-IN" sz="1800" dirty="0" err="1">
                <a:solidFill>
                  <a:schemeClr val="tx1"/>
                </a:solidFill>
                <a:latin typeface="Proxima Nova"/>
                <a:ea typeface="Proxima Nova"/>
                <a:cs typeface="Proxima Nova"/>
              </a:rPr>
              <a:t>arr</a:t>
            </a:r>
            <a:r>
              <a:rPr lang="en-IN" sz="1800" dirty="0">
                <a:solidFill>
                  <a:schemeClr val="tx1"/>
                </a:solidFill>
                <a:latin typeface="Proxima Nova"/>
                <a:ea typeface="Proxima Nova"/>
                <a:cs typeface="Proxima Nova"/>
              </a:rPr>
              <a:t>[j] = </a:t>
            </a:r>
            <a:r>
              <a:rPr lang="en-IN" sz="1800" dirty="0" err="1">
                <a:solidFill>
                  <a:schemeClr val="tx1"/>
                </a:solidFill>
                <a:latin typeface="Proxima Nova"/>
                <a:ea typeface="Proxima Nova"/>
                <a:cs typeface="Proxima Nova"/>
              </a:rPr>
              <a:t>arr</a:t>
            </a:r>
            <a:r>
              <a:rPr lang="en-IN" sz="1800" dirty="0">
                <a:solidFill>
                  <a:schemeClr val="tx1"/>
                </a:solidFill>
                <a:latin typeface="Proxima Nova"/>
                <a:ea typeface="Proxima Nova"/>
                <a:cs typeface="Proxima Nova"/>
              </a:rPr>
              <a:t>[j + 1];</a:t>
            </a:r>
          </a:p>
          <a:p>
            <a:pPr algn="just"/>
            <a:r>
              <a:rPr lang="en-IN" sz="1800" dirty="0">
                <a:solidFill>
                  <a:schemeClr val="tx1"/>
                </a:solidFill>
                <a:latin typeface="Proxima Nova"/>
                <a:ea typeface="Proxima Nova"/>
                <a:cs typeface="Proxima Nova"/>
              </a:rPr>
              <a:t>			</a:t>
            </a:r>
            <a:r>
              <a:rPr lang="en-IN" sz="1800" dirty="0" err="1">
                <a:solidFill>
                  <a:schemeClr val="tx1"/>
                </a:solidFill>
                <a:latin typeface="Proxima Nova"/>
                <a:ea typeface="Proxima Nova"/>
                <a:cs typeface="Proxima Nova"/>
              </a:rPr>
              <a:t>arr</a:t>
            </a:r>
            <a:r>
              <a:rPr lang="en-IN" sz="1800" dirty="0">
                <a:solidFill>
                  <a:schemeClr val="tx1"/>
                </a:solidFill>
                <a:latin typeface="Proxima Nova"/>
                <a:ea typeface="Proxima Nova"/>
                <a:cs typeface="Proxima Nova"/>
              </a:rPr>
              <a:t>[j + 1] = temp;</a:t>
            </a:r>
          </a:p>
          <a:p>
            <a:pPr algn="just"/>
            <a:r>
              <a:rPr lang="en-IN" sz="1800" dirty="0">
                <a:solidFill>
                  <a:schemeClr val="tx1"/>
                </a:solidFill>
                <a:latin typeface="Proxima Nova"/>
                <a:ea typeface="Proxima Nova"/>
                <a:cs typeface="Proxima Nova"/>
              </a:rPr>
              <a:t>		}</a:t>
            </a:r>
          </a:p>
          <a:p>
            <a:pPr algn="just"/>
            <a:r>
              <a:rPr lang="en-IN" sz="1800" dirty="0">
                <a:solidFill>
                  <a:schemeClr val="tx1"/>
                </a:solidFill>
                <a:latin typeface="Proxima Nova"/>
                <a:ea typeface="Proxima Nova"/>
                <a:cs typeface="Proxima Nova"/>
              </a:rPr>
              <a:t>	}</a:t>
            </a:r>
          </a:p>
          <a:p>
            <a:pPr algn="just"/>
            <a:r>
              <a:rPr lang="en-IN" sz="1800" dirty="0" smtClean="0">
                <a:solidFill>
                  <a:schemeClr val="tx1"/>
                </a:solidFill>
                <a:latin typeface="Proxima Nova"/>
                <a:ea typeface="Proxima Nova"/>
                <a:cs typeface="Proxima Nova"/>
              </a:rPr>
              <a:t>}</a:t>
            </a:r>
            <a:endParaRPr lang="en-IN" sz="1800" dirty="0">
              <a:solidFill>
                <a:schemeClr val="tx1"/>
              </a:solidFill>
              <a:latin typeface="Proxima Nova"/>
              <a:ea typeface="Proxima Nova"/>
              <a:cs typeface="Proxima Nova"/>
            </a:endParaRPr>
          </a:p>
        </p:txBody>
      </p:sp>
      <p:pic>
        <p:nvPicPr>
          <p:cNvPr id="2" name="Picture 1"/>
          <p:cNvPicPr>
            <a:picLocks noChangeAspect="1"/>
          </p:cNvPicPr>
          <p:nvPr/>
        </p:nvPicPr>
        <p:blipFill>
          <a:blip r:embed="rId6"/>
          <a:stretch>
            <a:fillRect/>
          </a:stretch>
        </p:blipFill>
        <p:spPr>
          <a:xfrm>
            <a:off x="5558371" y="1027008"/>
            <a:ext cx="3267075" cy="1181100"/>
          </a:xfrm>
          <a:prstGeom prst="rect">
            <a:avLst/>
          </a:prstGeom>
        </p:spPr>
      </p:pic>
    </p:spTree>
    <p:extLst>
      <p:ext uri="{BB962C8B-B14F-4D97-AF65-F5344CB8AC3E}">
        <p14:creationId xmlns:p14="http://schemas.microsoft.com/office/powerpoint/2010/main" val="6333387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BUBBLE SORT</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523982" y="858853"/>
            <a:ext cx="8334893" cy="3600955"/>
          </a:xfrm>
          <a:prstGeom prst="rect">
            <a:avLst/>
          </a:prstGeom>
          <a:noFill/>
          <a:ln>
            <a:noFill/>
          </a:ln>
        </p:spPr>
        <p:txBody>
          <a:bodyPr spcFirstLastPara="1" wrap="square" lIns="91425" tIns="91425" rIns="91425" bIns="91425" anchor="t" anchorCtr="0">
            <a:spAutoFit/>
          </a:bodyPr>
          <a:lstStyle/>
          <a:p>
            <a:pPr marL="0" indent="0" algn="just">
              <a:buNone/>
            </a:pPr>
            <a:r>
              <a:rPr lang="en-IN" sz="1800" b="1" dirty="0" smtClean="0">
                <a:solidFill>
                  <a:srgbClr val="666666"/>
                </a:solidFill>
                <a:latin typeface="Proxima Nova"/>
                <a:ea typeface="Proxima Nova"/>
                <a:cs typeface="Proxima Nova"/>
              </a:rPr>
              <a:t>Time complexity</a:t>
            </a:r>
          </a:p>
          <a:p>
            <a:pPr marL="0" indent="0" algn="just">
              <a:buNone/>
            </a:pPr>
            <a:endParaRPr lang="en-IN" sz="1800" b="1" dirty="0">
              <a:solidFill>
                <a:srgbClr val="666666"/>
              </a:solidFill>
              <a:latin typeface="Proxima Nova"/>
              <a:ea typeface="Proxima Nova"/>
              <a:cs typeface="Proxima Nova"/>
            </a:endParaRPr>
          </a:p>
          <a:p>
            <a:pPr marL="0" indent="0" algn="just">
              <a:buNone/>
            </a:pPr>
            <a:r>
              <a:rPr lang="en-IN" sz="1800" dirty="0">
                <a:solidFill>
                  <a:srgbClr val="666666"/>
                </a:solidFill>
                <a:latin typeface="Proxima Nova"/>
                <a:ea typeface="Proxima Nova"/>
                <a:cs typeface="Proxima Nova"/>
              </a:rPr>
              <a:t>Now let us discuss the time complexity in best, average, and the worst case.</a:t>
            </a:r>
          </a:p>
          <a:p>
            <a:pPr marL="0" indent="0" algn="just">
              <a:buNone/>
            </a:pPr>
            <a:endParaRPr lang="en-IN" sz="1800" dirty="0">
              <a:solidFill>
                <a:srgbClr val="666666"/>
              </a:solidFill>
              <a:latin typeface="Proxima Nova"/>
              <a:ea typeface="Proxima Nova"/>
              <a:cs typeface="Proxima Nova"/>
            </a:endParaRPr>
          </a:p>
          <a:p>
            <a:pPr marL="0" indent="0" algn="just">
              <a:buNone/>
            </a:pPr>
            <a:r>
              <a:rPr lang="en-IN" sz="1800" b="1" dirty="0">
                <a:solidFill>
                  <a:srgbClr val="666666"/>
                </a:solidFill>
                <a:latin typeface="Proxima Nova"/>
                <a:ea typeface="Proxima Nova"/>
                <a:cs typeface="Proxima Nova"/>
              </a:rPr>
              <a:t>Worst </a:t>
            </a:r>
            <a:r>
              <a:rPr lang="en-IN" sz="1800" b="1" dirty="0" smtClean="0">
                <a:solidFill>
                  <a:srgbClr val="666666"/>
                </a:solidFill>
                <a:latin typeface="Proxima Nova"/>
                <a:ea typeface="Proxima Nova"/>
                <a:cs typeface="Proxima Nova"/>
              </a:rPr>
              <a:t>Case: O(</a:t>
            </a:r>
            <a:r>
              <a:rPr lang="en-IN" sz="1800" b="1" dirty="0">
                <a:solidFill>
                  <a:schemeClr val="tx1">
                    <a:lumMod val="50000"/>
                    <a:lumOff val="50000"/>
                  </a:schemeClr>
                </a:solidFill>
              </a:rPr>
              <a:t>n</a:t>
            </a:r>
            <a:r>
              <a:rPr lang="en-IN" sz="2400" b="1" baseline="30000" dirty="0">
                <a:solidFill>
                  <a:schemeClr val="tx1">
                    <a:lumMod val="50000"/>
                    <a:lumOff val="50000"/>
                  </a:schemeClr>
                </a:solidFill>
              </a:rPr>
              <a:t>2</a:t>
            </a:r>
            <a:r>
              <a:rPr lang="en-IN" sz="1800" b="1" dirty="0" smtClean="0">
                <a:solidFill>
                  <a:srgbClr val="666666"/>
                </a:solidFill>
                <a:latin typeface="Proxima Nova"/>
                <a:ea typeface="Proxima Nova"/>
                <a:cs typeface="Proxima Nova"/>
              </a:rPr>
              <a:t>) </a:t>
            </a:r>
            <a:r>
              <a:rPr lang="en-IN" sz="1800" dirty="0" smtClean="0">
                <a:solidFill>
                  <a:srgbClr val="666666"/>
                </a:solidFill>
                <a:latin typeface="Proxima Nova"/>
                <a:ea typeface="Proxima Nova"/>
                <a:cs typeface="Proxima Nova"/>
              </a:rPr>
              <a:t>- The </a:t>
            </a:r>
            <a:r>
              <a:rPr lang="en-IN" sz="1800" dirty="0">
                <a:solidFill>
                  <a:srgbClr val="666666"/>
                </a:solidFill>
                <a:latin typeface="Proxima Nova"/>
                <a:ea typeface="Proxima Nova"/>
                <a:cs typeface="Proxima Nova"/>
              </a:rPr>
              <a:t>worst-case occurs when we want to sort a list in ascending order, but it is arranged in descending order.</a:t>
            </a:r>
          </a:p>
          <a:p>
            <a:pPr marL="0" indent="0" algn="just">
              <a:buNone/>
            </a:pPr>
            <a:endParaRPr lang="en-IN" sz="1800" dirty="0">
              <a:solidFill>
                <a:srgbClr val="666666"/>
              </a:solidFill>
              <a:latin typeface="Proxima Nova"/>
              <a:ea typeface="Proxima Nova"/>
              <a:cs typeface="Proxima Nova"/>
            </a:endParaRPr>
          </a:p>
          <a:p>
            <a:pPr marL="0" indent="0" algn="just">
              <a:buNone/>
            </a:pPr>
            <a:r>
              <a:rPr lang="en-IN" sz="1800" b="1" dirty="0">
                <a:solidFill>
                  <a:srgbClr val="666666"/>
                </a:solidFill>
                <a:latin typeface="Proxima Nova"/>
                <a:ea typeface="Proxima Nova"/>
                <a:cs typeface="Proxima Nova"/>
              </a:rPr>
              <a:t>Average Case: </a:t>
            </a:r>
            <a:r>
              <a:rPr lang="en-IN" sz="1800" b="1" dirty="0" smtClean="0">
                <a:solidFill>
                  <a:srgbClr val="666666"/>
                </a:solidFill>
                <a:latin typeface="Proxima Nova"/>
                <a:ea typeface="Proxima Nova"/>
                <a:cs typeface="Proxima Nova"/>
              </a:rPr>
              <a:t>O(</a:t>
            </a:r>
            <a:r>
              <a:rPr lang="en-IN" sz="1800" b="1" dirty="0">
                <a:solidFill>
                  <a:schemeClr val="tx1">
                    <a:lumMod val="50000"/>
                    <a:lumOff val="50000"/>
                  </a:schemeClr>
                </a:solidFill>
              </a:rPr>
              <a:t>n</a:t>
            </a:r>
            <a:r>
              <a:rPr lang="en-IN" sz="2400" b="1" baseline="30000" dirty="0">
                <a:solidFill>
                  <a:schemeClr val="tx1">
                    <a:lumMod val="50000"/>
                    <a:lumOff val="50000"/>
                  </a:schemeClr>
                </a:solidFill>
              </a:rPr>
              <a:t>2</a:t>
            </a:r>
            <a:r>
              <a:rPr lang="en-IN" sz="1800" b="1" dirty="0" smtClean="0">
                <a:solidFill>
                  <a:srgbClr val="666666"/>
                </a:solidFill>
                <a:latin typeface="Proxima Nova"/>
                <a:ea typeface="Proxima Nova"/>
                <a:cs typeface="Proxima Nova"/>
              </a:rPr>
              <a:t>) </a:t>
            </a:r>
            <a:r>
              <a:rPr lang="en-IN" sz="1800" dirty="0">
                <a:solidFill>
                  <a:srgbClr val="666666"/>
                </a:solidFill>
                <a:latin typeface="Proxima Nova"/>
                <a:ea typeface="Proxima Nova"/>
                <a:cs typeface="Proxima Nova"/>
              </a:rPr>
              <a:t>- The average case is when the list is arranged in a jumbled order.</a:t>
            </a:r>
          </a:p>
          <a:p>
            <a:pPr marL="0" indent="0" algn="just">
              <a:buNone/>
            </a:pPr>
            <a:endParaRPr lang="en-IN" sz="1800" dirty="0">
              <a:solidFill>
                <a:srgbClr val="666666"/>
              </a:solidFill>
              <a:latin typeface="Proxima Nova"/>
              <a:ea typeface="Proxima Nova"/>
              <a:cs typeface="Proxima Nova"/>
            </a:endParaRPr>
          </a:p>
          <a:p>
            <a:pPr marL="0" indent="0" algn="just">
              <a:buNone/>
            </a:pPr>
            <a:r>
              <a:rPr lang="en-IN" sz="1800" b="1" dirty="0">
                <a:solidFill>
                  <a:srgbClr val="666666"/>
                </a:solidFill>
                <a:latin typeface="Proxima Nova"/>
                <a:ea typeface="Proxima Nova"/>
                <a:cs typeface="Proxima Nova"/>
              </a:rPr>
              <a:t>Best Case: O(n) </a:t>
            </a:r>
            <a:r>
              <a:rPr lang="en-IN" sz="1800" dirty="0">
                <a:solidFill>
                  <a:srgbClr val="666666"/>
                </a:solidFill>
                <a:latin typeface="Proxima Nova"/>
                <a:ea typeface="Proxima Nova"/>
                <a:cs typeface="Proxima Nova"/>
              </a:rPr>
              <a:t>- The best-case occurs when the list is already arranged in the desired order</a:t>
            </a:r>
            <a:r>
              <a:rPr lang="en-IN" sz="1800" dirty="0" smtClean="0">
                <a:solidFill>
                  <a:srgbClr val="666666"/>
                </a:solidFill>
                <a:latin typeface="Proxima Nova"/>
                <a:ea typeface="Proxima Nova"/>
                <a:cs typeface="Proxima Nova"/>
              </a:rPr>
              <a:t>.</a:t>
            </a:r>
            <a:endParaRPr lang="en-IN" sz="1800" dirty="0">
              <a:solidFill>
                <a:srgbClr val="666666"/>
              </a:solidFill>
              <a:latin typeface="Proxima Nova"/>
              <a:ea typeface="Proxima Nova"/>
              <a:cs typeface="Proxima Nova"/>
            </a:endParaRPr>
          </a:p>
        </p:txBody>
      </p:sp>
    </p:spTree>
    <p:extLst>
      <p:ext uri="{BB962C8B-B14F-4D97-AF65-F5344CB8AC3E}">
        <p14:creationId xmlns:p14="http://schemas.microsoft.com/office/powerpoint/2010/main" val="21237895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SELECTION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035738" cy="3231624"/>
          </a:xfrm>
          <a:prstGeom prst="rect">
            <a:avLst/>
          </a:prstGeom>
          <a:noFill/>
          <a:ln>
            <a:noFill/>
          </a:ln>
        </p:spPr>
        <p:txBody>
          <a:bodyPr spcFirstLastPara="1" wrap="square" lIns="91425" tIns="91425" rIns="91425" bIns="91425" anchor="t" anchorCtr="0">
            <a:spAutoFit/>
          </a:bodyPr>
          <a:lstStyle/>
          <a:p>
            <a:pPr marL="285750" indent="-285750" algn="just" fontAlgn="base">
              <a:buFont typeface="Arial" panose="020B0604020202020204" pitchFamily="34" charset="0"/>
              <a:buChar char="•"/>
            </a:pPr>
            <a:r>
              <a:rPr lang="en-IN" sz="1800" dirty="0" smtClean="0">
                <a:latin typeface="Proxima Nova" panose="020B0604020202020204" charset="0"/>
              </a:rPr>
              <a:t>Selection </a:t>
            </a:r>
            <a:r>
              <a:rPr lang="en-IN" sz="1800" dirty="0">
                <a:latin typeface="Proxima Nova" panose="020B0604020202020204" charset="0"/>
              </a:rPr>
              <a:t>sort is a sorting algorithm that selects the </a:t>
            </a:r>
            <a:r>
              <a:rPr lang="en-IN" sz="1800" b="1" dirty="0">
                <a:latin typeface="Proxima Nova" panose="020B0604020202020204" charset="0"/>
              </a:rPr>
              <a:t>smallest element </a:t>
            </a:r>
            <a:r>
              <a:rPr lang="en-IN" sz="1800" dirty="0">
                <a:latin typeface="Proxima Nova" panose="020B0604020202020204" charset="0"/>
              </a:rPr>
              <a:t>from an unsorted list in each iteration and places that element at the beginning of the unsorted list.</a:t>
            </a:r>
          </a:p>
          <a:p>
            <a:pPr marL="285750" indent="-285750" algn="just" fontAlgn="base">
              <a:buFont typeface="Arial" panose="020B0604020202020204" pitchFamily="34" charset="0"/>
              <a:buChar char="•"/>
            </a:pPr>
            <a:endParaRPr lang="en-IN" sz="1800" dirty="0">
              <a:latin typeface="Proxima Nova" panose="020B0604020202020204" charset="0"/>
            </a:endParaRPr>
          </a:p>
          <a:p>
            <a:pPr marL="285750" indent="-285750" algn="just" fontAlgn="base">
              <a:buFont typeface="Arial" panose="020B0604020202020204" pitchFamily="34" charset="0"/>
              <a:buChar char="•"/>
            </a:pPr>
            <a:r>
              <a:rPr lang="en-IN" sz="1800" dirty="0">
                <a:latin typeface="Proxima Nova" panose="020B0604020202020204" charset="0"/>
              </a:rPr>
              <a:t>The algorithm maintains two sub arrays in a given array.</a:t>
            </a:r>
          </a:p>
          <a:p>
            <a:pPr lvl="4" algn="just" fontAlgn="base"/>
            <a:r>
              <a:rPr lang="en-IN" sz="1800" dirty="0" smtClean="0">
                <a:latin typeface="Proxima Nova" panose="020B0604020202020204" charset="0"/>
              </a:rPr>
              <a:t>	1. The </a:t>
            </a:r>
            <a:r>
              <a:rPr lang="en-IN" sz="1800" dirty="0">
                <a:latin typeface="Proxima Nova" panose="020B0604020202020204" charset="0"/>
              </a:rPr>
              <a:t>sub array which is already sorted. </a:t>
            </a:r>
            <a:endParaRPr lang="en-IN" sz="1800" dirty="0" smtClean="0">
              <a:latin typeface="Proxima Nova" panose="020B0604020202020204" charset="0"/>
            </a:endParaRPr>
          </a:p>
          <a:p>
            <a:pPr lvl="4" algn="just" fontAlgn="base"/>
            <a:r>
              <a:rPr lang="en-IN" sz="1800" dirty="0">
                <a:latin typeface="Proxima Nova" panose="020B0604020202020204" charset="0"/>
              </a:rPr>
              <a:t>	</a:t>
            </a:r>
            <a:r>
              <a:rPr lang="en-IN" sz="1800" dirty="0" smtClean="0">
                <a:latin typeface="Proxima Nova" panose="020B0604020202020204" charset="0"/>
              </a:rPr>
              <a:t>2. Remaining </a:t>
            </a:r>
            <a:r>
              <a:rPr lang="en-IN" sz="1800" dirty="0">
                <a:latin typeface="Proxima Nova" panose="020B0604020202020204" charset="0"/>
              </a:rPr>
              <a:t>sub array which is unsorted.</a:t>
            </a:r>
          </a:p>
          <a:p>
            <a:pPr marL="285750" lvl="1" indent="-285750" algn="just" fontAlgn="base">
              <a:buFont typeface="Arial" panose="020B0604020202020204" pitchFamily="34" charset="0"/>
              <a:buChar char="•"/>
            </a:pPr>
            <a:endParaRPr lang="en-IN" sz="1800" dirty="0">
              <a:latin typeface="Proxima Nova" panose="020B0604020202020204" charset="0"/>
            </a:endParaRPr>
          </a:p>
          <a:p>
            <a:pPr marL="285750" indent="-285750" algn="just" fontAlgn="base">
              <a:buFont typeface="Arial" panose="020B0604020202020204" pitchFamily="34" charset="0"/>
              <a:buChar char="•"/>
            </a:pPr>
            <a:r>
              <a:rPr lang="en-IN" sz="1800" dirty="0">
                <a:latin typeface="Proxima Nova" panose="020B0604020202020204" charset="0"/>
              </a:rPr>
              <a:t>In every iteration of selection sort, the minimum element (considering ascending order) from the unsorted sub array is picked and moved to the sorted sub array. </a:t>
            </a:r>
          </a:p>
        </p:txBody>
      </p:sp>
    </p:spTree>
    <p:extLst>
      <p:ext uri="{BB962C8B-B14F-4D97-AF65-F5344CB8AC3E}">
        <p14:creationId xmlns:p14="http://schemas.microsoft.com/office/powerpoint/2010/main" val="37713977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SELECTION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035738" cy="3508623"/>
          </a:xfrm>
          <a:prstGeom prst="rect">
            <a:avLst/>
          </a:prstGeom>
          <a:noFill/>
          <a:ln>
            <a:noFill/>
          </a:ln>
        </p:spPr>
        <p:txBody>
          <a:bodyPr spcFirstLastPara="1" wrap="square" lIns="91425" tIns="91425" rIns="91425" bIns="91425" anchor="t" anchorCtr="0">
            <a:spAutoFit/>
          </a:bodyPr>
          <a:lstStyle/>
          <a:p>
            <a:pPr algn="just" fontAlgn="base"/>
            <a:r>
              <a:rPr lang="en-IN" sz="1800" b="1" dirty="0" smtClean="0">
                <a:latin typeface="Proxima Nova" panose="020B0604020202020204" charset="0"/>
              </a:rPr>
              <a:t>Algorithm </a:t>
            </a:r>
            <a:r>
              <a:rPr lang="en-IN" sz="1800" b="1" dirty="0">
                <a:latin typeface="Proxima Nova" panose="020B0604020202020204" charset="0"/>
              </a:rPr>
              <a:t>of the Selection </a:t>
            </a:r>
            <a:r>
              <a:rPr lang="en-IN" sz="1800" b="1" dirty="0" smtClean="0">
                <a:latin typeface="Proxima Nova" panose="020B0604020202020204" charset="0"/>
              </a:rPr>
              <a:t>Sort </a:t>
            </a:r>
          </a:p>
          <a:p>
            <a:pPr algn="just" fontAlgn="base"/>
            <a:endParaRPr lang="en-IN" sz="1800" dirty="0">
              <a:latin typeface="Proxima Nova" panose="020B0604020202020204" charset="0"/>
            </a:endParaRPr>
          </a:p>
          <a:p>
            <a:pPr marL="285750" indent="-285750" algn="just" fontAlgn="base">
              <a:buFont typeface="Arial" panose="020B0604020202020204" pitchFamily="34" charset="0"/>
              <a:buChar char="•"/>
            </a:pPr>
            <a:r>
              <a:rPr lang="en-IN" sz="1800" dirty="0">
                <a:latin typeface="Proxima Nova" panose="020B0604020202020204" charset="0"/>
              </a:rPr>
              <a:t>The selection sort algorithm is as follows</a:t>
            </a:r>
            <a:r>
              <a:rPr lang="en-IN" sz="1800" dirty="0" smtClean="0">
                <a:latin typeface="Proxima Nova" panose="020B0604020202020204" charset="0"/>
              </a:rPr>
              <a:t>:</a:t>
            </a:r>
          </a:p>
          <a:p>
            <a:pPr marL="285750" indent="-285750" algn="just" fontAlgn="base">
              <a:buFont typeface="Arial" panose="020B0604020202020204" pitchFamily="34" charset="0"/>
              <a:buChar char="•"/>
            </a:pPr>
            <a:endParaRPr lang="en-IN" sz="1800" dirty="0">
              <a:latin typeface="Proxima Nova" panose="020B0604020202020204" charset="0"/>
            </a:endParaRPr>
          </a:p>
          <a:p>
            <a:pPr algn="just" fontAlgn="base"/>
            <a:r>
              <a:rPr lang="en-IN" sz="1800" dirty="0">
                <a:latin typeface="Proxima Nova" panose="020B0604020202020204" charset="0"/>
              </a:rPr>
              <a:t>Step 1 − Set min to the first location</a:t>
            </a:r>
          </a:p>
          <a:p>
            <a:pPr algn="just" fontAlgn="base"/>
            <a:r>
              <a:rPr lang="en-IN" sz="1800" dirty="0">
                <a:latin typeface="Proxima Nova" panose="020B0604020202020204" charset="0"/>
              </a:rPr>
              <a:t>Step 2 − Search the minimum element in the array</a:t>
            </a:r>
          </a:p>
          <a:p>
            <a:pPr algn="just" fontAlgn="base"/>
            <a:r>
              <a:rPr lang="en-IN" sz="1800" dirty="0">
                <a:latin typeface="Proxima Nova" panose="020B0604020202020204" charset="0"/>
              </a:rPr>
              <a:t>Step 3 – swap the first location with the minimum value in the array</a:t>
            </a:r>
          </a:p>
          <a:p>
            <a:pPr algn="just" fontAlgn="base"/>
            <a:r>
              <a:rPr lang="en-IN" sz="1800" dirty="0">
                <a:latin typeface="Proxima Nova" panose="020B0604020202020204" charset="0"/>
              </a:rPr>
              <a:t>Step 4 – assign the second element as min.</a:t>
            </a:r>
          </a:p>
          <a:p>
            <a:pPr algn="just" fontAlgn="base"/>
            <a:r>
              <a:rPr lang="en-IN" sz="1800" dirty="0">
                <a:latin typeface="Proxima Nova" panose="020B0604020202020204" charset="0"/>
              </a:rPr>
              <a:t>Step 5 − Repeat the process until we get a sorted array.</a:t>
            </a:r>
          </a:p>
          <a:p>
            <a:pPr marL="285750" indent="-285750" algn="just" fontAlgn="base">
              <a:buFont typeface="Arial" panose="020B0604020202020204" pitchFamily="34" charset="0"/>
              <a:buChar char="•"/>
            </a:pPr>
            <a:endParaRPr lang="en-IN" sz="1800" dirty="0">
              <a:latin typeface="Proxima Nova" panose="020B0604020202020204" charset="0"/>
            </a:endParaRPr>
          </a:p>
          <a:p>
            <a:pPr marL="285750" indent="-285750" algn="just" fontAlgn="base">
              <a:buFont typeface="Arial" panose="020B0604020202020204" pitchFamily="34" charset="0"/>
              <a:buChar char="•"/>
            </a:pPr>
            <a:r>
              <a:rPr lang="en-IN" sz="1800" b="1" dirty="0">
                <a:latin typeface="Proxima Nova" panose="020B0604020202020204" charset="0"/>
              </a:rPr>
              <a:t>Demo : https://visualgo.net/en/sorting</a:t>
            </a:r>
          </a:p>
          <a:p>
            <a:pPr marL="285750" indent="-285750" algn="just" fontAlgn="base">
              <a:buFont typeface="Arial" panose="020B0604020202020204" pitchFamily="34" charset="0"/>
              <a:buChar char="•"/>
            </a:pPr>
            <a:endParaRPr lang="en-IN" sz="1800" dirty="0">
              <a:latin typeface="Proxima Nova" panose="020B0604020202020204" charset="0"/>
            </a:endParaRPr>
          </a:p>
        </p:txBody>
      </p:sp>
    </p:spTree>
    <p:extLst>
      <p:ext uri="{BB962C8B-B14F-4D97-AF65-F5344CB8AC3E}">
        <p14:creationId xmlns:p14="http://schemas.microsoft.com/office/powerpoint/2010/main" val="5399757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SELECTION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4" y="802329"/>
            <a:ext cx="8035738" cy="3508623"/>
          </a:xfrm>
          <a:prstGeom prst="rect">
            <a:avLst/>
          </a:prstGeom>
          <a:noFill/>
          <a:ln>
            <a:noFill/>
          </a:ln>
        </p:spPr>
        <p:txBody>
          <a:bodyPr spcFirstLastPara="1" wrap="square" lIns="91425" tIns="91425" rIns="91425" bIns="91425" anchor="t" anchorCtr="0">
            <a:spAutoFit/>
          </a:bodyPr>
          <a:lstStyle/>
          <a:p>
            <a:pPr algn="just" fontAlgn="base"/>
            <a:r>
              <a:rPr lang="en-IN" sz="1800" b="1" dirty="0" smtClean="0">
                <a:latin typeface="Proxima Nova" panose="020B0604020202020204" charset="0"/>
              </a:rPr>
              <a:t>Selection Sort Example</a:t>
            </a:r>
          </a:p>
          <a:p>
            <a:pPr algn="just" fontAlgn="base"/>
            <a:endParaRPr lang="en-IN" sz="1800" b="1" dirty="0">
              <a:latin typeface="Proxima Nova" panose="020B0604020202020204" charset="0"/>
            </a:endParaRPr>
          </a:p>
          <a:p>
            <a:pPr algn="just" fontAlgn="base"/>
            <a:endParaRPr lang="en-IN" sz="1800" b="1" dirty="0" smtClean="0">
              <a:latin typeface="Proxima Nova" panose="020B0604020202020204" charset="0"/>
            </a:endParaRPr>
          </a:p>
          <a:p>
            <a:pPr algn="just" fontAlgn="base"/>
            <a:endParaRPr lang="en-IN" sz="1800" b="1" dirty="0">
              <a:latin typeface="Proxima Nova" panose="020B0604020202020204" charset="0"/>
            </a:endParaRPr>
          </a:p>
          <a:p>
            <a:pPr algn="just" fontAlgn="base"/>
            <a:endParaRPr lang="en-IN" sz="1800" b="1" dirty="0" smtClean="0">
              <a:latin typeface="Proxima Nova" panose="020B0604020202020204" charset="0"/>
            </a:endParaRPr>
          </a:p>
          <a:p>
            <a:pPr algn="just" fontAlgn="base"/>
            <a:endParaRPr lang="en-IN" sz="1800" b="1" dirty="0">
              <a:latin typeface="Proxima Nova" panose="020B0604020202020204" charset="0"/>
            </a:endParaRPr>
          </a:p>
          <a:p>
            <a:pPr algn="just" fontAlgn="base"/>
            <a:endParaRPr lang="en-IN" sz="1800" b="1" dirty="0" smtClean="0">
              <a:latin typeface="Proxima Nova" panose="020B0604020202020204" charset="0"/>
            </a:endParaRPr>
          </a:p>
          <a:p>
            <a:pPr algn="just" fontAlgn="base"/>
            <a:endParaRPr lang="en-IN" sz="1800" b="1" dirty="0">
              <a:latin typeface="Proxima Nova" panose="020B0604020202020204" charset="0"/>
            </a:endParaRPr>
          </a:p>
          <a:p>
            <a:pPr algn="just" fontAlgn="base"/>
            <a:endParaRPr lang="en-IN" sz="1800" b="1" dirty="0" smtClean="0">
              <a:latin typeface="Proxima Nova" panose="020B0604020202020204" charset="0"/>
            </a:endParaRPr>
          </a:p>
          <a:p>
            <a:pPr algn="just" fontAlgn="base"/>
            <a:endParaRPr lang="en-IN" sz="1800" b="1" dirty="0">
              <a:latin typeface="Proxima Nova" panose="020B0604020202020204" charset="0"/>
            </a:endParaRPr>
          </a:p>
          <a:p>
            <a:pPr algn="just" fontAlgn="base"/>
            <a:endParaRPr lang="en-IN" sz="1800" b="1" dirty="0" smtClean="0">
              <a:latin typeface="Proxima Nova" panose="020B0604020202020204" charset="0"/>
            </a:endParaRPr>
          </a:p>
          <a:p>
            <a:pPr algn="just" fontAlgn="base"/>
            <a:endParaRPr lang="en-IN" sz="1800" dirty="0" smtClean="0">
              <a:latin typeface="Proxima Nova" panose="020B0604020202020204" charset="0"/>
            </a:endParaRPr>
          </a:p>
        </p:txBody>
      </p:sp>
      <p:pic>
        <p:nvPicPr>
          <p:cNvPr id="7" name="Picture 2" descr="enter image description he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6685" y="1182270"/>
            <a:ext cx="5886086" cy="39262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1591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THE EFFICIENT ALGORITHM</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3508623"/>
          </a:xfrm>
          <a:prstGeom prst="rect">
            <a:avLst/>
          </a:prstGeom>
          <a:noFill/>
          <a:ln>
            <a:noFill/>
          </a:ln>
        </p:spPr>
        <p:txBody>
          <a:bodyPr spcFirstLastPara="1" wrap="square" lIns="91425" tIns="91425" rIns="91425" bIns="91425" anchor="t" anchorCtr="0">
            <a:spAutoFit/>
          </a:bodyPr>
          <a:lstStyle/>
          <a:p>
            <a:pPr marL="285750" indent="-285750" algn="just">
              <a:buFont typeface="Arial" panose="020B0604020202020204" pitchFamily="34" charset="0"/>
              <a:buChar char="•"/>
            </a:pPr>
            <a:r>
              <a:rPr lang="en-IN" sz="1800" dirty="0">
                <a:solidFill>
                  <a:srgbClr val="666666"/>
                </a:solidFill>
                <a:latin typeface="Proxima Nova"/>
                <a:ea typeface="Proxima Nova"/>
                <a:cs typeface="Proxima Nova"/>
              </a:rPr>
              <a:t>The efficiency of an algorithm defines the number of computational resources used by an algorithm and time taken by an algorithm to produce the desired result</a:t>
            </a:r>
            <a:r>
              <a:rPr lang="en-IN" sz="1800" dirty="0" smtClean="0">
                <a:solidFill>
                  <a:srgbClr val="666666"/>
                </a:solidFill>
                <a:latin typeface="Proxima Nova"/>
                <a:ea typeface="Proxima Nova"/>
                <a:cs typeface="Proxima Nova"/>
              </a:rPr>
              <a:t>.</a:t>
            </a:r>
          </a:p>
          <a:p>
            <a:pPr marL="285750" indent="-285750" algn="just">
              <a:buFont typeface="Arial" panose="020B0604020202020204" pitchFamily="34" charset="0"/>
              <a:buChar char="•"/>
            </a:pPr>
            <a:endParaRPr lang="en-IN" sz="1800" dirty="0" smtClean="0">
              <a:solidFill>
                <a:srgbClr val="666666"/>
              </a:solidFill>
              <a:latin typeface="Proxima Nova"/>
              <a:ea typeface="Proxima Nova"/>
              <a:cs typeface="Proxima Nova"/>
            </a:endParaRPr>
          </a:p>
          <a:p>
            <a:pPr marL="285750" indent="-285750" algn="just" fontAlgn="base">
              <a:buFont typeface="Arial" panose="020B0604020202020204" pitchFamily="34" charset="0"/>
              <a:buChar char="•"/>
            </a:pPr>
            <a:r>
              <a:rPr lang="en-IN" sz="1800" dirty="0">
                <a:solidFill>
                  <a:srgbClr val="666666"/>
                </a:solidFill>
                <a:latin typeface="Proxima Nova"/>
                <a:ea typeface="Proxima Nova"/>
                <a:cs typeface="Proxima Nova"/>
              </a:rPr>
              <a:t>An algorithm which takes </a:t>
            </a:r>
            <a:r>
              <a:rPr lang="en-IN" sz="1800" b="1" dirty="0">
                <a:solidFill>
                  <a:srgbClr val="666666"/>
                </a:solidFill>
                <a:latin typeface="Proxima Nova"/>
                <a:ea typeface="Proxima Nova"/>
                <a:cs typeface="Proxima Nova"/>
              </a:rPr>
              <a:t>fewer resources </a:t>
            </a:r>
            <a:r>
              <a:rPr lang="en-IN" sz="1800" dirty="0">
                <a:solidFill>
                  <a:srgbClr val="666666"/>
                </a:solidFill>
                <a:latin typeface="Proxima Nova"/>
                <a:ea typeface="Proxima Nova"/>
                <a:cs typeface="Proxima Nova"/>
              </a:rPr>
              <a:t>and computes results in a </a:t>
            </a:r>
            <a:r>
              <a:rPr lang="en-IN" sz="1800" b="1" dirty="0">
                <a:solidFill>
                  <a:srgbClr val="666666"/>
                </a:solidFill>
                <a:latin typeface="Proxima Nova"/>
                <a:ea typeface="Proxima Nova"/>
                <a:cs typeface="Proxima Nova"/>
              </a:rPr>
              <a:t>minimum time</a:t>
            </a:r>
            <a:r>
              <a:rPr lang="en-IN" sz="1800" dirty="0">
                <a:solidFill>
                  <a:srgbClr val="666666"/>
                </a:solidFill>
                <a:latin typeface="Proxima Nova"/>
                <a:ea typeface="Proxima Nova"/>
                <a:cs typeface="Proxima Nova"/>
              </a:rPr>
              <a:t> for a problem then that algorithm is known as efficient.</a:t>
            </a:r>
          </a:p>
          <a:p>
            <a:pPr algn="just" fontAlgn="base"/>
            <a:endParaRPr lang="en-IN" sz="1800" dirty="0" smtClean="0">
              <a:solidFill>
                <a:srgbClr val="666666"/>
              </a:solidFill>
              <a:latin typeface="Proxima Nova"/>
              <a:ea typeface="Proxima Nova"/>
              <a:cs typeface="Proxima Nova"/>
            </a:endParaRPr>
          </a:p>
          <a:p>
            <a:pPr marL="285750" indent="-285750" algn="just" fontAlgn="base">
              <a:buFont typeface="Arial" panose="020B0604020202020204" pitchFamily="34" charset="0"/>
              <a:buChar char="•"/>
            </a:pPr>
            <a:r>
              <a:rPr lang="en-IN" sz="1800" dirty="0" smtClean="0">
                <a:solidFill>
                  <a:srgbClr val="666666"/>
                </a:solidFill>
                <a:latin typeface="Proxima Nova"/>
                <a:ea typeface="Proxima Nova"/>
                <a:cs typeface="Proxima Nova"/>
              </a:rPr>
              <a:t>The efficiency </a:t>
            </a:r>
            <a:r>
              <a:rPr lang="en-IN" sz="1800" dirty="0">
                <a:solidFill>
                  <a:srgbClr val="666666"/>
                </a:solidFill>
                <a:latin typeface="Proxima Nova"/>
                <a:ea typeface="Proxima Nova"/>
                <a:cs typeface="Proxima Nova"/>
              </a:rPr>
              <a:t>of an algorithm depends on its design, implementation, resources, and memory required by it for the computation.</a:t>
            </a:r>
          </a:p>
          <a:p>
            <a:pPr marL="285750" indent="-285750" algn="just" fontAlgn="base">
              <a:buFont typeface="Arial" panose="020B0604020202020204" pitchFamily="34" charset="0"/>
              <a:buChar char="•"/>
            </a:pPr>
            <a:endParaRPr lang="en-IN" sz="1800" dirty="0" smtClean="0">
              <a:solidFill>
                <a:srgbClr val="666666"/>
              </a:solidFill>
              <a:latin typeface="Proxima Nova"/>
              <a:ea typeface="Proxima Nova"/>
              <a:cs typeface="Proxima Nova"/>
            </a:endParaRPr>
          </a:p>
          <a:p>
            <a:pPr marL="285750" indent="-285750" algn="just" fontAlgn="base">
              <a:buFont typeface="Arial" panose="020B0604020202020204" pitchFamily="34" charset="0"/>
              <a:buChar char="•"/>
            </a:pPr>
            <a:r>
              <a:rPr lang="en-IN" sz="1800" dirty="0" smtClean="0">
                <a:solidFill>
                  <a:srgbClr val="666666"/>
                </a:solidFill>
                <a:latin typeface="Proxima Nova"/>
                <a:ea typeface="Proxima Nova"/>
                <a:cs typeface="Proxima Nova"/>
              </a:rPr>
              <a:t>Since </a:t>
            </a:r>
            <a:r>
              <a:rPr lang="en-IN" sz="1800" dirty="0">
                <a:solidFill>
                  <a:srgbClr val="666666"/>
                </a:solidFill>
                <a:latin typeface="Proxima Nova"/>
                <a:ea typeface="Proxima Nova"/>
                <a:cs typeface="Proxima Nova"/>
              </a:rPr>
              <a:t>every algorithm uses computer resources to run, But to </a:t>
            </a:r>
            <a:r>
              <a:rPr lang="en-IN" sz="1800" dirty="0" smtClean="0">
                <a:solidFill>
                  <a:srgbClr val="666666"/>
                </a:solidFill>
                <a:latin typeface="Proxima Nova"/>
                <a:ea typeface="Proxima Nova"/>
                <a:cs typeface="Proxima Nova"/>
              </a:rPr>
              <a:t>analyse </a:t>
            </a:r>
            <a:r>
              <a:rPr lang="en-IN" sz="1800" dirty="0">
                <a:solidFill>
                  <a:srgbClr val="666666"/>
                </a:solidFill>
                <a:latin typeface="Proxima Nova"/>
                <a:ea typeface="Proxima Nova"/>
                <a:cs typeface="Proxima Nova"/>
              </a:rPr>
              <a:t>an algorithm, execution time and internal memory are essential to </a:t>
            </a:r>
            <a:r>
              <a:rPr lang="en-IN" sz="1800" dirty="0" smtClean="0">
                <a:solidFill>
                  <a:srgbClr val="666666"/>
                </a:solidFill>
                <a:latin typeface="Proxima Nova"/>
                <a:ea typeface="Proxima Nova"/>
                <a:cs typeface="Proxima Nova"/>
              </a:rPr>
              <a:t>consider.</a:t>
            </a:r>
          </a:p>
        </p:txBody>
      </p:sp>
    </p:spTree>
    <p:extLst>
      <p:ext uri="{BB962C8B-B14F-4D97-AF65-F5344CB8AC3E}">
        <p14:creationId xmlns:p14="http://schemas.microsoft.com/office/powerpoint/2010/main" val="5459850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lvl="0"/>
            <a:r>
              <a:rPr lang="en-IN" sz="2300" dirty="0">
                <a:solidFill>
                  <a:schemeClr val="lt1"/>
                </a:solidFill>
                <a:latin typeface="Proxima Nova" panose="020B0604020202020204" charset="0"/>
                <a:ea typeface="Proxima Nova"/>
                <a:cs typeface="Proxima Nova"/>
                <a:sym typeface="Proxima Nova"/>
              </a:rPr>
              <a:t>SELECTION SORT</a:t>
            </a:r>
            <a:endParaRPr lang="en-IN"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523983" y="858853"/>
            <a:ext cx="4047982" cy="4081087"/>
          </a:xfrm>
          <a:prstGeom prst="rect">
            <a:avLst/>
          </a:prstGeom>
          <a:noFill/>
          <a:ln>
            <a:noFill/>
          </a:ln>
        </p:spPr>
        <p:txBody>
          <a:bodyPr spcFirstLastPara="1" wrap="square" lIns="91425" tIns="91425" rIns="91425" bIns="91425" anchor="t" anchorCtr="0">
            <a:spAutoFit/>
          </a:bodyPr>
          <a:lstStyle/>
          <a:p>
            <a:pPr marL="0" indent="0" algn="just">
              <a:buNone/>
            </a:pPr>
            <a:r>
              <a:rPr lang="en-IN" sz="1800" b="1" dirty="0" smtClean="0">
                <a:solidFill>
                  <a:srgbClr val="666666"/>
                </a:solidFill>
                <a:latin typeface="Proxima Nova"/>
                <a:ea typeface="Proxima Nova"/>
                <a:cs typeface="Proxima Nova"/>
              </a:rPr>
              <a:t>Implementations </a:t>
            </a:r>
            <a:r>
              <a:rPr lang="en-IN" sz="1800" b="1" dirty="0">
                <a:solidFill>
                  <a:srgbClr val="666666"/>
                </a:solidFill>
                <a:latin typeface="Proxima Nova"/>
                <a:ea typeface="Proxima Nova"/>
                <a:cs typeface="Proxima Nova"/>
              </a:rPr>
              <a:t>of </a:t>
            </a:r>
            <a:r>
              <a:rPr lang="en-IN" sz="1800" b="1" dirty="0" smtClean="0">
                <a:solidFill>
                  <a:srgbClr val="666666"/>
                </a:solidFill>
                <a:latin typeface="Proxima Nova"/>
                <a:ea typeface="Proxima Nova"/>
                <a:cs typeface="Proxima Nova"/>
              </a:rPr>
              <a:t>Selection Sort</a:t>
            </a:r>
            <a:endParaRPr lang="en-IN" sz="1800" b="1" dirty="0">
              <a:solidFill>
                <a:srgbClr val="666666"/>
              </a:solidFill>
              <a:latin typeface="Proxima Nova"/>
              <a:ea typeface="Proxima Nova"/>
              <a:cs typeface="Proxima Nova"/>
            </a:endParaRPr>
          </a:p>
          <a:p>
            <a:pPr>
              <a:lnSpc>
                <a:spcPct val="120000"/>
              </a:lnSpc>
            </a:pPr>
            <a:endParaRPr lang="pt-BR" sz="1600" dirty="0" smtClean="0">
              <a:solidFill>
                <a:schemeClr val="tx1"/>
              </a:solidFill>
              <a:latin typeface="Proxima Nova"/>
              <a:ea typeface="Proxima Nova"/>
              <a:cs typeface="Proxima Nova"/>
            </a:endParaRPr>
          </a:p>
          <a:p>
            <a:r>
              <a:rPr lang="pt-BR" sz="1800" dirty="0" smtClean="0">
                <a:solidFill>
                  <a:schemeClr val="tx1"/>
                </a:solidFill>
                <a:latin typeface="Proxima Nova"/>
                <a:ea typeface="Proxima Nova"/>
                <a:cs typeface="Proxima Nova"/>
              </a:rPr>
              <a:t>for </a:t>
            </a:r>
            <a:r>
              <a:rPr lang="pt-BR" sz="1800" dirty="0">
                <a:solidFill>
                  <a:schemeClr val="tx1"/>
                </a:solidFill>
                <a:latin typeface="Proxima Nova"/>
                <a:ea typeface="Proxima Nova"/>
                <a:cs typeface="Proxima Nova"/>
              </a:rPr>
              <a:t>(i = 0 ; i &lt; n-1 ; i++)</a:t>
            </a:r>
          </a:p>
          <a:p>
            <a:r>
              <a:rPr lang="pt-BR" sz="1800" dirty="0">
                <a:solidFill>
                  <a:schemeClr val="tx1"/>
                </a:solidFill>
                <a:latin typeface="Proxima Nova"/>
                <a:ea typeface="Proxima Nova"/>
                <a:cs typeface="Proxima Nova"/>
              </a:rPr>
              <a:t>{	</a:t>
            </a:r>
          </a:p>
          <a:p>
            <a:r>
              <a:rPr lang="pt-BR" sz="1800" dirty="0">
                <a:solidFill>
                  <a:schemeClr val="tx1"/>
                </a:solidFill>
                <a:latin typeface="Proxima Nova"/>
                <a:ea typeface="Proxima Nova"/>
                <a:cs typeface="Proxima Nova"/>
              </a:rPr>
              <a:t> </a:t>
            </a:r>
            <a:r>
              <a:rPr lang="pt-BR" sz="1800" dirty="0" smtClean="0">
                <a:solidFill>
                  <a:schemeClr val="tx1"/>
                </a:solidFill>
                <a:latin typeface="Proxima Nova"/>
                <a:ea typeface="Proxima Nova"/>
                <a:cs typeface="Proxima Nova"/>
              </a:rPr>
              <a:t>      min </a:t>
            </a:r>
            <a:r>
              <a:rPr lang="pt-BR" sz="1800" dirty="0">
                <a:solidFill>
                  <a:schemeClr val="tx1"/>
                </a:solidFill>
                <a:latin typeface="Proxima Nova"/>
                <a:ea typeface="Proxima Nova"/>
                <a:cs typeface="Proxima Nova"/>
              </a:rPr>
              <a:t>= i;</a:t>
            </a:r>
          </a:p>
          <a:p>
            <a:r>
              <a:rPr lang="pt-BR" sz="1800" dirty="0" smtClean="0">
                <a:solidFill>
                  <a:schemeClr val="tx1"/>
                </a:solidFill>
                <a:latin typeface="Proxima Nova"/>
                <a:ea typeface="Proxima Nova"/>
                <a:cs typeface="Proxima Nova"/>
              </a:rPr>
              <a:t>       for(j </a:t>
            </a:r>
            <a:r>
              <a:rPr lang="pt-BR" sz="1800" dirty="0">
                <a:solidFill>
                  <a:schemeClr val="tx1"/>
                </a:solidFill>
                <a:latin typeface="Proxima Nova"/>
                <a:ea typeface="Proxima Nova"/>
                <a:cs typeface="Proxima Nova"/>
              </a:rPr>
              <a:t>= i+1 ; j &lt; n ; j++)</a:t>
            </a:r>
          </a:p>
          <a:p>
            <a:r>
              <a:rPr lang="pt-BR" sz="1800" dirty="0">
                <a:solidFill>
                  <a:schemeClr val="tx1"/>
                </a:solidFill>
                <a:latin typeface="Proxima Nova"/>
                <a:ea typeface="Proxima Nova"/>
                <a:cs typeface="Proxima Nova"/>
              </a:rPr>
              <a:t> </a:t>
            </a:r>
            <a:r>
              <a:rPr lang="pt-BR" sz="1800" dirty="0" smtClean="0">
                <a:solidFill>
                  <a:schemeClr val="tx1"/>
                </a:solidFill>
                <a:latin typeface="Proxima Nova"/>
                <a:ea typeface="Proxima Nova"/>
                <a:cs typeface="Proxima Nova"/>
              </a:rPr>
              <a:t>      {</a:t>
            </a:r>
            <a:endParaRPr lang="pt-BR" sz="1800" dirty="0">
              <a:solidFill>
                <a:schemeClr val="tx1"/>
              </a:solidFill>
              <a:latin typeface="Proxima Nova"/>
              <a:ea typeface="Proxima Nova"/>
              <a:cs typeface="Proxima Nova"/>
            </a:endParaRPr>
          </a:p>
          <a:p>
            <a:r>
              <a:rPr lang="pt-BR" sz="1800" dirty="0" smtClean="0">
                <a:solidFill>
                  <a:schemeClr val="tx1"/>
                </a:solidFill>
                <a:latin typeface="Proxima Nova"/>
                <a:ea typeface="Proxima Nova"/>
                <a:cs typeface="Proxima Nova"/>
              </a:rPr>
              <a:t>	if(A[j</a:t>
            </a:r>
            <a:r>
              <a:rPr lang="pt-BR" sz="1800" dirty="0">
                <a:solidFill>
                  <a:schemeClr val="tx1"/>
                </a:solidFill>
                <a:latin typeface="Proxima Nova"/>
                <a:ea typeface="Proxima Nova"/>
                <a:cs typeface="Proxima Nova"/>
              </a:rPr>
              <a:t>] &lt; A[min])</a:t>
            </a:r>
          </a:p>
          <a:p>
            <a:r>
              <a:rPr lang="pt-BR" sz="1800" dirty="0">
                <a:solidFill>
                  <a:schemeClr val="tx1"/>
                </a:solidFill>
                <a:latin typeface="Proxima Nova"/>
                <a:ea typeface="Proxima Nova"/>
                <a:cs typeface="Proxima Nova"/>
              </a:rPr>
              <a:t>	 </a:t>
            </a:r>
            <a:r>
              <a:rPr lang="pt-BR" sz="1800" dirty="0" smtClean="0">
                <a:solidFill>
                  <a:schemeClr val="tx1"/>
                </a:solidFill>
                <a:latin typeface="Proxima Nova"/>
                <a:ea typeface="Proxima Nova"/>
                <a:cs typeface="Proxima Nova"/>
              </a:rPr>
              <a:t>     min </a:t>
            </a:r>
            <a:r>
              <a:rPr lang="pt-BR" sz="1800" dirty="0">
                <a:solidFill>
                  <a:schemeClr val="tx1"/>
                </a:solidFill>
                <a:latin typeface="Proxima Nova"/>
                <a:ea typeface="Proxima Nova"/>
                <a:cs typeface="Proxima Nova"/>
              </a:rPr>
              <a:t>= j;</a:t>
            </a:r>
          </a:p>
          <a:p>
            <a:r>
              <a:rPr lang="pt-BR" sz="1800" dirty="0" smtClean="0">
                <a:solidFill>
                  <a:schemeClr val="tx1"/>
                </a:solidFill>
                <a:latin typeface="Proxima Nova"/>
                <a:ea typeface="Proxima Nova"/>
                <a:cs typeface="Proxima Nova"/>
              </a:rPr>
              <a:t>       }</a:t>
            </a:r>
            <a:endParaRPr lang="pt-BR" sz="1800" dirty="0">
              <a:solidFill>
                <a:schemeClr val="tx1"/>
              </a:solidFill>
              <a:latin typeface="Proxima Nova"/>
              <a:ea typeface="Proxima Nova"/>
              <a:cs typeface="Proxima Nova"/>
            </a:endParaRPr>
          </a:p>
          <a:p>
            <a:r>
              <a:rPr lang="pt-BR" sz="1800" dirty="0" smtClean="0">
                <a:solidFill>
                  <a:schemeClr val="tx1"/>
                </a:solidFill>
                <a:latin typeface="Proxima Nova"/>
                <a:ea typeface="Proxima Nova"/>
                <a:cs typeface="Proxima Nova"/>
              </a:rPr>
              <a:t>       temp </a:t>
            </a:r>
            <a:r>
              <a:rPr lang="pt-BR" sz="1800" dirty="0">
                <a:solidFill>
                  <a:schemeClr val="tx1"/>
                </a:solidFill>
                <a:latin typeface="Proxima Nova"/>
                <a:ea typeface="Proxima Nova"/>
                <a:cs typeface="Proxima Nova"/>
              </a:rPr>
              <a:t>= A[i];</a:t>
            </a:r>
          </a:p>
          <a:p>
            <a:r>
              <a:rPr lang="pt-BR" sz="1800" dirty="0" smtClean="0">
                <a:solidFill>
                  <a:schemeClr val="tx1"/>
                </a:solidFill>
                <a:latin typeface="Proxima Nova"/>
                <a:ea typeface="Proxima Nova"/>
                <a:cs typeface="Proxima Nova"/>
              </a:rPr>
              <a:t>       A[i</a:t>
            </a:r>
            <a:r>
              <a:rPr lang="pt-BR" sz="1800" dirty="0">
                <a:solidFill>
                  <a:schemeClr val="tx1"/>
                </a:solidFill>
                <a:latin typeface="Proxima Nova"/>
                <a:ea typeface="Proxima Nova"/>
                <a:cs typeface="Proxima Nova"/>
              </a:rPr>
              <a:t>] = A[min];</a:t>
            </a:r>
          </a:p>
          <a:p>
            <a:r>
              <a:rPr lang="pt-BR" sz="1800" dirty="0" smtClean="0">
                <a:solidFill>
                  <a:schemeClr val="tx1"/>
                </a:solidFill>
                <a:latin typeface="Proxima Nova"/>
                <a:ea typeface="Proxima Nova"/>
                <a:cs typeface="Proxima Nova"/>
              </a:rPr>
              <a:t>       A[min</a:t>
            </a:r>
            <a:r>
              <a:rPr lang="pt-BR" sz="1800" dirty="0">
                <a:solidFill>
                  <a:schemeClr val="tx1"/>
                </a:solidFill>
                <a:latin typeface="Proxima Nova"/>
                <a:ea typeface="Proxima Nova"/>
                <a:cs typeface="Proxima Nova"/>
              </a:rPr>
              <a:t>] = temp;</a:t>
            </a:r>
          </a:p>
          <a:p>
            <a:r>
              <a:rPr lang="pt-BR" sz="1800" dirty="0" smtClean="0">
                <a:solidFill>
                  <a:schemeClr val="tx1"/>
                </a:solidFill>
                <a:latin typeface="Proxima Nova"/>
                <a:ea typeface="Proxima Nova"/>
                <a:cs typeface="Proxima Nova"/>
              </a:rPr>
              <a:t>}</a:t>
            </a:r>
            <a:endParaRPr lang="en-IN" sz="1800" dirty="0">
              <a:solidFill>
                <a:schemeClr val="tx1"/>
              </a:solidFill>
              <a:latin typeface="Proxima Nova"/>
              <a:ea typeface="Proxima Nova"/>
              <a:cs typeface="Proxima Nova"/>
            </a:endParaRPr>
          </a:p>
        </p:txBody>
      </p:sp>
      <p:sp>
        <p:nvSpPr>
          <p:cNvPr id="7" name="Google Shape;99;p17"/>
          <p:cNvSpPr txBox="1"/>
          <p:nvPr/>
        </p:nvSpPr>
        <p:spPr>
          <a:xfrm>
            <a:off x="4571976" y="858853"/>
            <a:ext cx="4397364" cy="3139291"/>
          </a:xfrm>
          <a:prstGeom prst="rect">
            <a:avLst/>
          </a:prstGeom>
          <a:noFill/>
          <a:ln>
            <a:noFill/>
          </a:ln>
        </p:spPr>
        <p:txBody>
          <a:bodyPr spcFirstLastPara="1" wrap="square" lIns="91425" tIns="91425" rIns="91425" bIns="91425" anchor="t" anchorCtr="0">
            <a:spAutoFit/>
          </a:bodyPr>
          <a:lstStyle/>
          <a:p>
            <a:pPr fontAlgn="base">
              <a:lnSpc>
                <a:spcPct val="120000"/>
              </a:lnSpc>
            </a:pPr>
            <a:endParaRPr lang="en-IN" sz="1600" dirty="0" smtClean="0">
              <a:solidFill>
                <a:srgbClr val="00B0F0"/>
              </a:solidFill>
              <a:latin typeface="Proxima Nova"/>
              <a:ea typeface="Proxima Nova"/>
              <a:cs typeface="Proxima Nova"/>
            </a:endParaRPr>
          </a:p>
          <a:p>
            <a:pPr fontAlgn="base">
              <a:lnSpc>
                <a:spcPct val="120000"/>
              </a:lnSpc>
            </a:pPr>
            <a:endParaRPr lang="en-IN" sz="1600" dirty="0">
              <a:solidFill>
                <a:srgbClr val="00B0F0"/>
              </a:solidFill>
              <a:latin typeface="Proxima Nova"/>
              <a:ea typeface="Proxima Nova"/>
              <a:cs typeface="Proxima Nova"/>
            </a:endParaRPr>
          </a:p>
          <a:p>
            <a:pPr fontAlgn="base">
              <a:lnSpc>
                <a:spcPct val="120000"/>
              </a:lnSpc>
            </a:pPr>
            <a:endParaRPr lang="en-IN" sz="1600" dirty="0" smtClean="0">
              <a:solidFill>
                <a:srgbClr val="00B0F0"/>
              </a:solidFill>
              <a:latin typeface="Proxima Nova"/>
              <a:ea typeface="Proxima Nova"/>
              <a:cs typeface="Proxima Nova"/>
            </a:endParaRPr>
          </a:p>
          <a:p>
            <a:pPr fontAlgn="base">
              <a:lnSpc>
                <a:spcPct val="120000"/>
              </a:lnSpc>
            </a:pPr>
            <a:endParaRPr lang="en-IN" sz="1600" dirty="0">
              <a:solidFill>
                <a:srgbClr val="00B0F0"/>
              </a:solidFill>
              <a:latin typeface="Proxima Nova"/>
              <a:ea typeface="Proxima Nova"/>
              <a:cs typeface="Proxima Nova"/>
            </a:endParaRPr>
          </a:p>
          <a:p>
            <a:pPr fontAlgn="base">
              <a:lnSpc>
                <a:spcPct val="120000"/>
              </a:lnSpc>
            </a:pPr>
            <a:endParaRPr lang="en-IN" sz="1600" dirty="0" smtClean="0">
              <a:solidFill>
                <a:srgbClr val="00B0F0"/>
              </a:solidFill>
              <a:latin typeface="Proxima Nova"/>
              <a:ea typeface="Proxima Nova"/>
              <a:cs typeface="Proxima Nova"/>
            </a:endParaRPr>
          </a:p>
          <a:p>
            <a:pPr fontAlgn="base">
              <a:lnSpc>
                <a:spcPct val="120000"/>
              </a:lnSpc>
            </a:pPr>
            <a:r>
              <a:rPr lang="en-IN" sz="1600" dirty="0" err="1" smtClean="0">
                <a:solidFill>
                  <a:srgbClr val="00B0F0"/>
                </a:solidFill>
                <a:latin typeface="Proxima Nova"/>
                <a:ea typeface="Proxima Nova"/>
                <a:cs typeface="Proxima Nova"/>
              </a:rPr>
              <a:t>i</a:t>
            </a:r>
            <a:r>
              <a:rPr lang="en-IN" sz="1600" dirty="0" smtClean="0">
                <a:solidFill>
                  <a:srgbClr val="00B0F0"/>
                </a:solidFill>
                <a:latin typeface="Proxima Nova"/>
                <a:ea typeface="Proxima Nova"/>
                <a:cs typeface="Proxima Nova"/>
              </a:rPr>
              <a:t> </a:t>
            </a:r>
            <a:r>
              <a:rPr lang="en-IN" sz="1600" dirty="0">
                <a:solidFill>
                  <a:srgbClr val="00B0F0"/>
                </a:solidFill>
                <a:latin typeface="Proxima Nova"/>
                <a:ea typeface="Proxima Nova"/>
                <a:cs typeface="Proxima Nova"/>
              </a:rPr>
              <a:t>= </a:t>
            </a:r>
            <a:r>
              <a:rPr lang="en-IN" sz="1600" dirty="0">
                <a:solidFill>
                  <a:schemeClr val="tx1"/>
                </a:solidFill>
                <a:latin typeface="Proxima Nova"/>
                <a:ea typeface="Proxima Nova"/>
                <a:cs typeface="Proxima Nova"/>
              </a:rPr>
              <a:t>variable to traverse the array A</a:t>
            </a:r>
          </a:p>
          <a:p>
            <a:pPr fontAlgn="base">
              <a:lnSpc>
                <a:spcPct val="120000"/>
              </a:lnSpc>
            </a:pPr>
            <a:r>
              <a:rPr lang="en-IN" sz="1600" dirty="0">
                <a:solidFill>
                  <a:srgbClr val="00B0F0"/>
                </a:solidFill>
                <a:latin typeface="Proxima Nova"/>
                <a:ea typeface="Proxima Nova"/>
                <a:cs typeface="Proxima Nova"/>
              </a:rPr>
              <a:t>min = </a:t>
            </a:r>
            <a:r>
              <a:rPr lang="en-IN" sz="1600" dirty="0">
                <a:solidFill>
                  <a:schemeClr val="tx1"/>
                </a:solidFill>
                <a:latin typeface="Proxima Nova"/>
                <a:ea typeface="Proxima Nova"/>
                <a:cs typeface="Proxima Nova"/>
              </a:rPr>
              <a:t>variable to store the index of minimum element</a:t>
            </a:r>
          </a:p>
          <a:p>
            <a:pPr fontAlgn="base">
              <a:lnSpc>
                <a:spcPct val="120000"/>
              </a:lnSpc>
            </a:pPr>
            <a:r>
              <a:rPr lang="en-IN" sz="1600" dirty="0">
                <a:solidFill>
                  <a:srgbClr val="00B0F0"/>
                </a:solidFill>
                <a:latin typeface="Proxima Nova"/>
                <a:ea typeface="Proxima Nova"/>
                <a:cs typeface="Proxima Nova"/>
              </a:rPr>
              <a:t>j = </a:t>
            </a:r>
            <a:r>
              <a:rPr lang="en-IN" sz="1600" dirty="0">
                <a:solidFill>
                  <a:schemeClr val="tx1"/>
                </a:solidFill>
                <a:latin typeface="Proxima Nova"/>
                <a:ea typeface="Proxima Nova"/>
                <a:cs typeface="Proxima Nova"/>
              </a:rPr>
              <a:t>variable to traverse the unsorted sub-array</a:t>
            </a:r>
          </a:p>
          <a:p>
            <a:pPr fontAlgn="base">
              <a:lnSpc>
                <a:spcPct val="120000"/>
              </a:lnSpc>
            </a:pPr>
            <a:r>
              <a:rPr lang="en-IN" sz="1600" dirty="0">
                <a:solidFill>
                  <a:srgbClr val="00B0F0"/>
                </a:solidFill>
                <a:latin typeface="Proxima Nova"/>
                <a:ea typeface="Proxima Nova"/>
                <a:cs typeface="Proxima Nova"/>
              </a:rPr>
              <a:t>temp = </a:t>
            </a:r>
            <a:r>
              <a:rPr lang="en-IN" sz="1600" dirty="0">
                <a:solidFill>
                  <a:schemeClr val="tx1"/>
                </a:solidFill>
                <a:latin typeface="Proxima Nova"/>
                <a:ea typeface="Proxima Nova"/>
                <a:cs typeface="Proxima Nova"/>
              </a:rPr>
              <a:t>temporary variable used for swapping</a:t>
            </a:r>
          </a:p>
        </p:txBody>
      </p:sp>
      <p:pic>
        <p:nvPicPr>
          <p:cNvPr id="5" name="Picture 4"/>
          <p:cNvPicPr>
            <a:picLocks noChangeAspect="1"/>
          </p:cNvPicPr>
          <p:nvPr/>
        </p:nvPicPr>
        <p:blipFill>
          <a:blip r:embed="rId6"/>
          <a:stretch>
            <a:fillRect/>
          </a:stretch>
        </p:blipFill>
        <p:spPr>
          <a:xfrm>
            <a:off x="4402103" y="858853"/>
            <a:ext cx="4429125" cy="1352550"/>
          </a:xfrm>
          <a:prstGeom prst="rect">
            <a:avLst/>
          </a:prstGeom>
        </p:spPr>
      </p:pic>
    </p:spTree>
    <p:extLst>
      <p:ext uri="{BB962C8B-B14F-4D97-AF65-F5344CB8AC3E}">
        <p14:creationId xmlns:p14="http://schemas.microsoft.com/office/powerpoint/2010/main" val="24452764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53968"/>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SELECTION SORT</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523982" y="858853"/>
            <a:ext cx="8334893" cy="3908732"/>
          </a:xfrm>
          <a:prstGeom prst="rect">
            <a:avLst/>
          </a:prstGeom>
          <a:noFill/>
          <a:ln>
            <a:noFill/>
          </a:ln>
        </p:spPr>
        <p:txBody>
          <a:bodyPr spcFirstLastPara="1" wrap="square" lIns="91425" tIns="91425" rIns="91425" bIns="91425" anchor="t" anchorCtr="0">
            <a:spAutoFit/>
          </a:bodyPr>
          <a:lstStyle/>
          <a:p>
            <a:pPr marL="0" indent="0" algn="just">
              <a:buNone/>
            </a:pPr>
            <a:r>
              <a:rPr lang="en-IN" sz="1800" b="1" dirty="0" smtClean="0">
                <a:solidFill>
                  <a:srgbClr val="666666"/>
                </a:solidFill>
                <a:latin typeface="Proxima Nova"/>
                <a:ea typeface="Proxima Nova"/>
                <a:cs typeface="Proxima Nova"/>
              </a:rPr>
              <a:t>Time complexity</a:t>
            </a:r>
          </a:p>
          <a:p>
            <a:pPr algn="just"/>
            <a:endParaRPr lang="en-IN" sz="1600" dirty="0" smtClean="0">
              <a:latin typeface="Proxima Nova" panose="020B0604020202020204" charset="0"/>
            </a:endParaRPr>
          </a:p>
          <a:p>
            <a:pPr algn="just"/>
            <a:r>
              <a:rPr lang="en-IN" sz="1600" dirty="0" smtClean="0">
                <a:latin typeface="Proxima Nova" panose="020B0604020202020204" charset="0"/>
              </a:rPr>
              <a:t>Best </a:t>
            </a:r>
            <a:r>
              <a:rPr lang="en-IN" sz="1600" dirty="0">
                <a:latin typeface="Proxima Nova" panose="020B0604020202020204" charset="0"/>
              </a:rPr>
              <a:t>Case Complexity: The selection sort algorithm has a best-case time complexity of </a:t>
            </a:r>
            <a:r>
              <a:rPr lang="en-IN" sz="1600" dirty="0" smtClean="0">
                <a:latin typeface="Proxima Nova" panose="020B0604020202020204" charset="0"/>
              </a:rPr>
              <a:t>O(</a:t>
            </a:r>
            <a:r>
              <a:rPr lang="en-IN" sz="1600" b="1" dirty="0">
                <a:latin typeface="Proxima Nova" panose="020B0604020202020204" charset="0"/>
              </a:rPr>
              <a:t>n</a:t>
            </a:r>
            <a:r>
              <a:rPr lang="en-IN" sz="1600" b="1" baseline="30000" dirty="0">
                <a:latin typeface="Proxima Nova" panose="020B0604020202020204" charset="0"/>
              </a:rPr>
              <a:t>2</a:t>
            </a:r>
            <a:r>
              <a:rPr lang="en-IN" sz="1600" dirty="0" smtClean="0">
                <a:latin typeface="Proxima Nova" panose="020B0604020202020204" charset="0"/>
              </a:rPr>
              <a:t>)</a:t>
            </a:r>
            <a:r>
              <a:rPr lang="en-IN" sz="1600" dirty="0">
                <a:latin typeface="Proxima Nova" panose="020B0604020202020204" charset="0"/>
              </a:rPr>
              <a:t> for the already sorted array.</a:t>
            </a:r>
          </a:p>
          <a:p>
            <a:pPr algn="just"/>
            <a:endParaRPr lang="en-IN" sz="1600" dirty="0" smtClean="0">
              <a:latin typeface="Proxima Nova" panose="020B0604020202020204" charset="0"/>
            </a:endParaRPr>
          </a:p>
          <a:p>
            <a:pPr algn="just"/>
            <a:r>
              <a:rPr lang="en-IN" sz="1600" dirty="0" smtClean="0">
                <a:latin typeface="Proxima Nova" panose="020B0604020202020204" charset="0"/>
              </a:rPr>
              <a:t>Average </a:t>
            </a:r>
            <a:r>
              <a:rPr lang="en-IN" sz="1600" dirty="0">
                <a:latin typeface="Proxima Nova" panose="020B0604020202020204" charset="0"/>
              </a:rPr>
              <a:t>Case Complexity: The average-case time complexity for the selection sort algorithm is </a:t>
            </a:r>
            <a:r>
              <a:rPr lang="en-IN" sz="1600" dirty="0" smtClean="0">
                <a:latin typeface="Proxima Nova" panose="020B0604020202020204" charset="0"/>
              </a:rPr>
              <a:t>O(</a:t>
            </a:r>
            <a:r>
              <a:rPr lang="en-IN" sz="1600" b="1" dirty="0">
                <a:latin typeface="Proxima Nova" panose="020B0604020202020204" charset="0"/>
              </a:rPr>
              <a:t>n</a:t>
            </a:r>
            <a:r>
              <a:rPr lang="en-IN" sz="1600" b="1" baseline="30000" dirty="0">
                <a:latin typeface="Proxima Nova" panose="020B0604020202020204" charset="0"/>
              </a:rPr>
              <a:t>2</a:t>
            </a:r>
            <a:r>
              <a:rPr lang="en-IN" sz="1600" dirty="0" smtClean="0">
                <a:latin typeface="Proxima Nova" panose="020B0604020202020204" charset="0"/>
              </a:rPr>
              <a:t>), </a:t>
            </a:r>
            <a:r>
              <a:rPr lang="en-IN" sz="1600" dirty="0">
                <a:latin typeface="Proxima Nova" panose="020B0604020202020204" charset="0"/>
              </a:rPr>
              <a:t>in which the existing elements are in jumbled ordered, i.e., neither in the ascending order nor in the descending order.</a:t>
            </a:r>
          </a:p>
          <a:p>
            <a:pPr algn="just"/>
            <a:endParaRPr lang="en-IN" sz="1600" dirty="0" smtClean="0">
              <a:latin typeface="Proxima Nova" panose="020B0604020202020204" charset="0"/>
            </a:endParaRPr>
          </a:p>
          <a:p>
            <a:pPr algn="just"/>
            <a:r>
              <a:rPr lang="en-IN" sz="1600" dirty="0" smtClean="0">
                <a:latin typeface="Proxima Nova" panose="020B0604020202020204" charset="0"/>
              </a:rPr>
              <a:t>Worst </a:t>
            </a:r>
            <a:r>
              <a:rPr lang="en-IN" sz="1600" dirty="0">
                <a:latin typeface="Proxima Nova" panose="020B0604020202020204" charset="0"/>
              </a:rPr>
              <a:t>Case Complexity: The worst-case time complexity is also </a:t>
            </a:r>
            <a:r>
              <a:rPr lang="en-IN" sz="1600" dirty="0" smtClean="0">
                <a:latin typeface="Proxima Nova" panose="020B0604020202020204" charset="0"/>
              </a:rPr>
              <a:t>O(</a:t>
            </a:r>
            <a:r>
              <a:rPr lang="en-IN" sz="1600" b="1" dirty="0">
                <a:latin typeface="Proxima Nova" panose="020B0604020202020204" charset="0"/>
              </a:rPr>
              <a:t>n</a:t>
            </a:r>
            <a:r>
              <a:rPr lang="en-IN" sz="1600" b="1" baseline="30000" dirty="0">
                <a:latin typeface="Proxima Nova" panose="020B0604020202020204" charset="0"/>
              </a:rPr>
              <a:t>2</a:t>
            </a:r>
            <a:r>
              <a:rPr lang="en-IN" sz="1600" dirty="0" smtClean="0">
                <a:latin typeface="Proxima Nova" panose="020B0604020202020204" charset="0"/>
              </a:rPr>
              <a:t>), </a:t>
            </a:r>
            <a:r>
              <a:rPr lang="en-IN" sz="1600" dirty="0">
                <a:latin typeface="Proxima Nova" panose="020B0604020202020204" charset="0"/>
              </a:rPr>
              <a:t>which occurs when we sort the descending order of an array into the ascending order</a:t>
            </a:r>
            <a:r>
              <a:rPr lang="en-IN" sz="1600" dirty="0" smtClean="0">
                <a:latin typeface="Proxima Nova" panose="020B0604020202020204" charset="0"/>
              </a:rPr>
              <a:t>.</a:t>
            </a:r>
          </a:p>
          <a:p>
            <a:pPr algn="just"/>
            <a:endParaRPr lang="en-IN" sz="1600" dirty="0">
              <a:latin typeface="Proxima Nova" panose="020B0604020202020204" charset="0"/>
            </a:endParaRPr>
          </a:p>
          <a:p>
            <a:pPr algn="just"/>
            <a:r>
              <a:rPr lang="en-IN" sz="1600" dirty="0">
                <a:latin typeface="Proxima Nova" panose="020B0604020202020204" charset="0"/>
              </a:rPr>
              <a:t>In the selection sort algorithm, the time complexity is </a:t>
            </a:r>
            <a:r>
              <a:rPr lang="en-IN" sz="1600" dirty="0" smtClean="0">
                <a:latin typeface="Proxima Nova" panose="020B0604020202020204" charset="0"/>
              </a:rPr>
              <a:t>O(</a:t>
            </a:r>
            <a:r>
              <a:rPr lang="en-IN" sz="1600" b="1" dirty="0">
                <a:latin typeface="Proxima Nova" panose="020B0604020202020204" charset="0"/>
              </a:rPr>
              <a:t>n</a:t>
            </a:r>
            <a:r>
              <a:rPr lang="en-IN" sz="1600" b="1" baseline="30000" dirty="0">
                <a:latin typeface="Proxima Nova" panose="020B0604020202020204" charset="0"/>
              </a:rPr>
              <a:t>2</a:t>
            </a:r>
            <a:r>
              <a:rPr lang="en-IN" sz="1600" dirty="0" smtClean="0">
                <a:latin typeface="Proxima Nova" panose="020B0604020202020204" charset="0"/>
              </a:rPr>
              <a:t>)</a:t>
            </a:r>
            <a:r>
              <a:rPr lang="en-IN" sz="1600" dirty="0">
                <a:latin typeface="Proxima Nova" panose="020B0604020202020204" charset="0"/>
              </a:rPr>
              <a:t> in all three cases. This is because, in each step, we are required to find minimum elements so that it can be placed in the correct position. Once we trace the complete array, we will get our minimum element</a:t>
            </a:r>
            <a:r>
              <a:rPr lang="en-IN" sz="1600" dirty="0" smtClean="0">
                <a:latin typeface="Proxima Nova" panose="020B0604020202020204" charset="0"/>
              </a:rPr>
              <a:t>.</a:t>
            </a:r>
            <a:endParaRPr lang="en-IN" sz="1600" dirty="0">
              <a:latin typeface="Proxima Nova" panose="020B0604020202020204" charset="0"/>
            </a:endParaRPr>
          </a:p>
        </p:txBody>
      </p:sp>
    </p:spTree>
    <p:extLst>
      <p:ext uri="{BB962C8B-B14F-4D97-AF65-F5344CB8AC3E}">
        <p14:creationId xmlns:p14="http://schemas.microsoft.com/office/powerpoint/2010/main" val="22868405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INSERTION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035738" cy="3231624"/>
          </a:xfrm>
          <a:prstGeom prst="rect">
            <a:avLst/>
          </a:prstGeom>
          <a:noFill/>
          <a:ln>
            <a:noFill/>
          </a:ln>
        </p:spPr>
        <p:txBody>
          <a:bodyPr spcFirstLastPara="1" wrap="square" lIns="91425" tIns="91425" rIns="91425" bIns="91425" anchor="t" anchorCtr="0">
            <a:spAutoFit/>
          </a:bodyPr>
          <a:lstStyle/>
          <a:p>
            <a:pPr marL="285750" indent="-285750" algn="just" fontAlgn="base">
              <a:buFont typeface="Arial" panose="020B0604020202020204" pitchFamily="34" charset="0"/>
              <a:buChar char="•"/>
            </a:pPr>
            <a:r>
              <a:rPr lang="en-IN" sz="1800" dirty="0" smtClean="0">
                <a:latin typeface="Proxima Nova" panose="020B0604020202020204" charset="0"/>
              </a:rPr>
              <a:t>Insertion </a:t>
            </a:r>
            <a:r>
              <a:rPr lang="en-IN" sz="1800" dirty="0">
                <a:latin typeface="Proxima Nova" panose="020B0604020202020204" charset="0"/>
              </a:rPr>
              <a:t>sort is a simple sorting algorithm that works similar to the way you sort </a:t>
            </a:r>
            <a:r>
              <a:rPr lang="en-IN" sz="1800" b="1" dirty="0">
                <a:latin typeface="Proxima Nova" panose="020B0604020202020204" charset="0"/>
              </a:rPr>
              <a:t>playing cards </a:t>
            </a:r>
            <a:r>
              <a:rPr lang="en-IN" sz="1800" dirty="0">
                <a:latin typeface="Proxima Nova" panose="020B0604020202020204" charset="0"/>
              </a:rPr>
              <a:t>in your hands.</a:t>
            </a:r>
          </a:p>
          <a:p>
            <a:pPr marL="285750" indent="-285750" algn="just" fontAlgn="base">
              <a:buFont typeface="Arial" panose="020B0604020202020204" pitchFamily="34" charset="0"/>
              <a:buChar char="•"/>
            </a:pPr>
            <a:endParaRPr lang="en-IN" sz="1800" dirty="0" smtClean="0">
              <a:latin typeface="Proxima Nova" panose="020B0604020202020204" charset="0"/>
            </a:endParaRPr>
          </a:p>
          <a:p>
            <a:pPr marL="285750" indent="-285750" algn="just" fontAlgn="base">
              <a:buFont typeface="Arial" panose="020B0604020202020204" pitchFamily="34" charset="0"/>
              <a:buChar char="•"/>
            </a:pPr>
            <a:r>
              <a:rPr lang="en-IN" sz="1800" dirty="0" smtClean="0">
                <a:latin typeface="Proxima Nova" panose="020B0604020202020204" charset="0"/>
              </a:rPr>
              <a:t>We </a:t>
            </a:r>
            <a:r>
              <a:rPr lang="en-IN" sz="1800" dirty="0">
                <a:latin typeface="Proxima Nova" panose="020B0604020202020204" charset="0"/>
              </a:rPr>
              <a:t>assume that the first card is </a:t>
            </a:r>
            <a:r>
              <a:rPr lang="en-IN" sz="1800" b="1" dirty="0">
                <a:latin typeface="Proxima Nova" panose="020B0604020202020204" charset="0"/>
              </a:rPr>
              <a:t>already sorted </a:t>
            </a:r>
            <a:r>
              <a:rPr lang="en-IN" sz="1800" dirty="0">
                <a:latin typeface="Proxima Nova" panose="020B0604020202020204" charset="0"/>
              </a:rPr>
              <a:t>then, we select an unsorted card. </a:t>
            </a:r>
          </a:p>
          <a:p>
            <a:pPr marL="285750" indent="-285750" algn="just" fontAlgn="base">
              <a:buFont typeface="Arial" panose="020B0604020202020204" pitchFamily="34" charset="0"/>
              <a:buChar char="•"/>
            </a:pPr>
            <a:endParaRPr lang="en-IN" sz="1800" dirty="0" smtClean="0">
              <a:latin typeface="Proxima Nova" panose="020B0604020202020204" charset="0"/>
            </a:endParaRPr>
          </a:p>
          <a:p>
            <a:pPr marL="285750" indent="-285750" algn="just" fontAlgn="base">
              <a:buFont typeface="Arial" panose="020B0604020202020204" pitchFamily="34" charset="0"/>
              <a:buChar char="•"/>
            </a:pPr>
            <a:r>
              <a:rPr lang="en-IN" sz="1800" dirty="0" smtClean="0">
                <a:latin typeface="Proxima Nova" panose="020B0604020202020204" charset="0"/>
              </a:rPr>
              <a:t>If </a:t>
            </a:r>
            <a:r>
              <a:rPr lang="en-IN" sz="1800" dirty="0">
                <a:latin typeface="Proxima Nova" panose="020B0604020202020204" charset="0"/>
              </a:rPr>
              <a:t>the unsorted card is </a:t>
            </a:r>
            <a:r>
              <a:rPr lang="en-IN" sz="1800" b="1" dirty="0">
                <a:latin typeface="Proxima Nova" panose="020B0604020202020204" charset="0"/>
              </a:rPr>
              <a:t>greater than </a:t>
            </a:r>
            <a:r>
              <a:rPr lang="en-IN" sz="1800" dirty="0">
                <a:latin typeface="Proxima Nova" panose="020B0604020202020204" charset="0"/>
              </a:rPr>
              <a:t>the card in hand, it is placed on the right otherwise, to the left. </a:t>
            </a:r>
          </a:p>
          <a:p>
            <a:pPr marL="285750" indent="-285750" algn="just" fontAlgn="base">
              <a:buFont typeface="Arial" panose="020B0604020202020204" pitchFamily="34" charset="0"/>
              <a:buChar char="•"/>
            </a:pPr>
            <a:endParaRPr lang="en-IN" sz="1800" dirty="0" smtClean="0">
              <a:latin typeface="Proxima Nova" panose="020B0604020202020204" charset="0"/>
            </a:endParaRPr>
          </a:p>
          <a:p>
            <a:pPr marL="285750" indent="-285750" algn="just" fontAlgn="base">
              <a:buFont typeface="Arial" panose="020B0604020202020204" pitchFamily="34" charset="0"/>
              <a:buChar char="•"/>
            </a:pPr>
            <a:r>
              <a:rPr lang="en-IN" sz="1800" dirty="0" smtClean="0">
                <a:latin typeface="Proxima Nova" panose="020B0604020202020204" charset="0"/>
              </a:rPr>
              <a:t>In </a:t>
            </a:r>
            <a:r>
              <a:rPr lang="en-IN" sz="1800" dirty="0">
                <a:latin typeface="Proxima Nova" panose="020B0604020202020204" charset="0"/>
              </a:rPr>
              <a:t>the same way, other unsorted cards are taken and put in their right place.</a:t>
            </a:r>
          </a:p>
          <a:p>
            <a:pPr marL="285750" indent="-285750" algn="just" fontAlgn="base">
              <a:buFont typeface="Arial" panose="020B0604020202020204" pitchFamily="34" charset="0"/>
              <a:buChar char="•"/>
            </a:pPr>
            <a:endParaRPr lang="en-IN" sz="1800" dirty="0">
              <a:latin typeface="Proxima Nova" panose="020B0604020202020204" charset="0"/>
            </a:endParaRPr>
          </a:p>
        </p:txBody>
      </p:sp>
    </p:spTree>
    <p:extLst>
      <p:ext uri="{BB962C8B-B14F-4D97-AF65-F5344CB8AC3E}">
        <p14:creationId xmlns:p14="http://schemas.microsoft.com/office/powerpoint/2010/main" val="3192498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INSERTION SORT</a:t>
            </a:r>
            <a:endParaRPr sz="2300" dirty="0">
              <a:solidFill>
                <a:schemeClr val="lt1"/>
              </a:solidFill>
              <a:latin typeface="Proxima Nova"/>
              <a:ea typeface="Proxima Nova"/>
              <a:cs typeface="Proxima Nova"/>
              <a:sym typeface="Proxima Nova"/>
            </a:endParaRPr>
          </a:p>
        </p:txBody>
      </p:sp>
      <p:pic>
        <p:nvPicPr>
          <p:cNvPr id="7" name="Picture 2" descr="The Insertion Sort Algorithm How humans sort a hand of cards The insertion  sort takes a page from the Human card sorting playbook. Here how most card  player would do when they need to sport the cards in their hand: Make sure  the cards at the start (= left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2768" y="801583"/>
            <a:ext cx="6051479" cy="386012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7901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INSERTION SORT</a:t>
            </a:r>
            <a:endParaRPr sz="2300" dirty="0">
              <a:solidFill>
                <a:schemeClr val="lt1"/>
              </a:solidFill>
              <a:latin typeface="Proxima Nova"/>
              <a:ea typeface="Proxima Nova"/>
              <a:cs typeface="Proxima Nova"/>
              <a:sym typeface="Proxima Nova"/>
            </a:endParaRPr>
          </a:p>
        </p:txBody>
      </p:sp>
      <p:pic>
        <p:nvPicPr>
          <p:cNvPr id="7"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7577" y="1353141"/>
            <a:ext cx="7288796" cy="2437191"/>
          </a:xfrm>
          <a:prstGeom prst="rect">
            <a:avLst/>
          </a:prstGeom>
          <a:noFill/>
          <a:ln>
            <a:noFill/>
          </a:ln>
        </p:spPr>
      </p:pic>
    </p:spTree>
    <p:extLst>
      <p:ext uri="{BB962C8B-B14F-4D97-AF65-F5344CB8AC3E}">
        <p14:creationId xmlns:p14="http://schemas.microsoft.com/office/powerpoint/2010/main" val="9031861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INSERTION SORT</a:t>
            </a:r>
            <a:endParaRPr sz="2300" dirty="0">
              <a:solidFill>
                <a:schemeClr val="lt1"/>
              </a:solidFill>
              <a:latin typeface="Proxima Nova"/>
              <a:ea typeface="Proxima Nova"/>
              <a:cs typeface="Proxima Nova"/>
              <a:sym typeface="Proxima Nova"/>
            </a:endParaRPr>
          </a:p>
        </p:txBody>
      </p:sp>
      <p:pic>
        <p:nvPicPr>
          <p:cNvPr id="8" name="Content Placeholder 4"/>
          <p:cNvPicPr>
            <a:picLocks noChangeAspect="1"/>
          </p:cNvPicPr>
          <p:nvPr/>
        </p:nvPicPr>
        <p:blipFill>
          <a:blip r:embed="rId6"/>
          <a:stretch>
            <a:fillRect/>
          </a:stretch>
        </p:blipFill>
        <p:spPr>
          <a:xfrm>
            <a:off x="1499857" y="710834"/>
            <a:ext cx="5568593" cy="480026"/>
          </a:xfrm>
          <a:prstGeom prst="rect">
            <a:avLst/>
          </a:prstGeom>
          <a:noFill/>
          <a:ln>
            <a:noFill/>
          </a:ln>
        </p:spPr>
      </p:pic>
      <p:pic>
        <p:nvPicPr>
          <p:cNvPr id="9" name="Picture 8"/>
          <p:cNvPicPr>
            <a:picLocks noChangeAspect="1"/>
          </p:cNvPicPr>
          <p:nvPr/>
        </p:nvPicPr>
        <p:blipFill>
          <a:blip r:embed="rId7"/>
          <a:stretch>
            <a:fillRect/>
          </a:stretch>
        </p:blipFill>
        <p:spPr>
          <a:xfrm>
            <a:off x="1423847" y="1201420"/>
            <a:ext cx="5655484" cy="469002"/>
          </a:xfrm>
          <a:prstGeom prst="rect">
            <a:avLst/>
          </a:prstGeom>
        </p:spPr>
      </p:pic>
      <p:pic>
        <p:nvPicPr>
          <p:cNvPr id="10" name="Picture 9"/>
          <p:cNvPicPr>
            <a:picLocks noChangeAspect="1"/>
          </p:cNvPicPr>
          <p:nvPr/>
        </p:nvPicPr>
        <p:blipFill>
          <a:blip r:embed="rId8"/>
          <a:stretch>
            <a:fillRect/>
          </a:stretch>
        </p:blipFill>
        <p:spPr>
          <a:xfrm>
            <a:off x="1454651" y="1704325"/>
            <a:ext cx="5613799" cy="528475"/>
          </a:xfrm>
          <a:prstGeom prst="rect">
            <a:avLst/>
          </a:prstGeom>
        </p:spPr>
      </p:pic>
      <p:pic>
        <p:nvPicPr>
          <p:cNvPr id="11" name="Picture 10"/>
          <p:cNvPicPr>
            <a:picLocks noChangeAspect="1"/>
          </p:cNvPicPr>
          <p:nvPr/>
        </p:nvPicPr>
        <p:blipFill>
          <a:blip r:embed="rId9"/>
          <a:stretch>
            <a:fillRect/>
          </a:stretch>
        </p:blipFill>
        <p:spPr>
          <a:xfrm>
            <a:off x="1469054" y="2266703"/>
            <a:ext cx="5630200" cy="563455"/>
          </a:xfrm>
          <a:prstGeom prst="rect">
            <a:avLst/>
          </a:prstGeom>
        </p:spPr>
      </p:pic>
      <p:pic>
        <p:nvPicPr>
          <p:cNvPr id="12" name="Picture 11"/>
          <p:cNvPicPr>
            <a:picLocks noChangeAspect="1"/>
          </p:cNvPicPr>
          <p:nvPr/>
        </p:nvPicPr>
        <p:blipFill>
          <a:blip r:embed="rId10"/>
          <a:stretch>
            <a:fillRect/>
          </a:stretch>
        </p:blipFill>
        <p:spPr>
          <a:xfrm>
            <a:off x="1469054" y="2788569"/>
            <a:ext cx="5568592" cy="512761"/>
          </a:xfrm>
          <a:prstGeom prst="rect">
            <a:avLst/>
          </a:prstGeom>
        </p:spPr>
      </p:pic>
      <p:pic>
        <p:nvPicPr>
          <p:cNvPr id="13" name="Picture 12"/>
          <p:cNvPicPr>
            <a:picLocks noChangeAspect="1"/>
          </p:cNvPicPr>
          <p:nvPr/>
        </p:nvPicPr>
        <p:blipFill>
          <a:blip r:embed="rId11"/>
          <a:stretch>
            <a:fillRect/>
          </a:stretch>
        </p:blipFill>
        <p:spPr>
          <a:xfrm>
            <a:off x="1454651" y="3317757"/>
            <a:ext cx="5568592" cy="505439"/>
          </a:xfrm>
          <a:prstGeom prst="rect">
            <a:avLst/>
          </a:prstGeom>
        </p:spPr>
      </p:pic>
      <p:pic>
        <p:nvPicPr>
          <p:cNvPr id="14" name="Picture 13"/>
          <p:cNvPicPr>
            <a:picLocks noChangeAspect="1"/>
          </p:cNvPicPr>
          <p:nvPr/>
        </p:nvPicPr>
        <p:blipFill>
          <a:blip r:embed="rId12"/>
          <a:stretch>
            <a:fillRect/>
          </a:stretch>
        </p:blipFill>
        <p:spPr>
          <a:xfrm>
            <a:off x="1636552" y="3880675"/>
            <a:ext cx="5374789" cy="513166"/>
          </a:xfrm>
          <a:prstGeom prst="rect">
            <a:avLst/>
          </a:prstGeom>
        </p:spPr>
      </p:pic>
      <p:pic>
        <p:nvPicPr>
          <p:cNvPr id="15" name="Picture 14"/>
          <p:cNvPicPr>
            <a:picLocks noChangeAspect="1"/>
          </p:cNvPicPr>
          <p:nvPr/>
        </p:nvPicPr>
        <p:blipFill>
          <a:blip r:embed="rId13"/>
          <a:stretch>
            <a:fillRect/>
          </a:stretch>
        </p:blipFill>
        <p:spPr>
          <a:xfrm>
            <a:off x="1548640" y="4437400"/>
            <a:ext cx="5489006" cy="466875"/>
          </a:xfrm>
          <a:prstGeom prst="rect">
            <a:avLst/>
          </a:prstGeom>
        </p:spPr>
      </p:pic>
    </p:spTree>
    <p:extLst>
      <p:ext uri="{BB962C8B-B14F-4D97-AF65-F5344CB8AC3E}">
        <p14:creationId xmlns:p14="http://schemas.microsoft.com/office/powerpoint/2010/main" val="24496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INSERTION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035738" cy="3385512"/>
          </a:xfrm>
          <a:prstGeom prst="rect">
            <a:avLst/>
          </a:prstGeom>
          <a:noFill/>
          <a:ln>
            <a:noFill/>
          </a:ln>
        </p:spPr>
        <p:txBody>
          <a:bodyPr spcFirstLastPara="1" wrap="square" lIns="91425" tIns="91425" rIns="91425" bIns="91425" anchor="t" anchorCtr="0">
            <a:spAutoFit/>
          </a:bodyPr>
          <a:lstStyle/>
          <a:p>
            <a:pPr algn="just" fontAlgn="base"/>
            <a:r>
              <a:rPr lang="en-IN" sz="1800" b="1" dirty="0" smtClean="0">
                <a:latin typeface="Proxima Nova" panose="020B0604020202020204" charset="0"/>
              </a:rPr>
              <a:t>Algorithm</a:t>
            </a:r>
            <a:endParaRPr lang="en-IN" sz="1800" b="1" dirty="0">
              <a:latin typeface="Proxima Nova" panose="020B0604020202020204" charset="0"/>
            </a:endParaRPr>
          </a:p>
          <a:p>
            <a:pPr algn="just"/>
            <a:r>
              <a:rPr lang="en-IN" sz="1800" dirty="0">
                <a:latin typeface="Proxima Nova" panose="020B0604020202020204" charset="0"/>
              </a:rPr>
              <a:t>The simple steps of achieving the insertion sort are listed as follows –</a:t>
            </a:r>
          </a:p>
          <a:p>
            <a:pPr marL="0" indent="0" algn="just">
              <a:buNone/>
            </a:pPr>
            <a:endParaRPr lang="en-IN" sz="1800" dirty="0">
              <a:latin typeface="Proxima Nova" panose="020B0604020202020204" charset="0"/>
            </a:endParaRPr>
          </a:p>
          <a:p>
            <a:pPr algn="just"/>
            <a:r>
              <a:rPr lang="en-IN" sz="1700" b="1" dirty="0">
                <a:latin typeface="Proxima Nova" panose="020B0604020202020204" charset="0"/>
              </a:rPr>
              <a:t>Step 1 </a:t>
            </a:r>
            <a:r>
              <a:rPr lang="en-IN" sz="1700" dirty="0">
                <a:latin typeface="Proxima Nova" panose="020B0604020202020204" charset="0"/>
              </a:rPr>
              <a:t>- If the element is the first element, assume that it is already sorted. Return 1.</a:t>
            </a:r>
          </a:p>
          <a:p>
            <a:pPr algn="just"/>
            <a:r>
              <a:rPr lang="en-IN" sz="1700" b="1" dirty="0">
                <a:latin typeface="Proxima Nova" panose="020B0604020202020204" charset="0"/>
              </a:rPr>
              <a:t>Step2</a:t>
            </a:r>
            <a:r>
              <a:rPr lang="en-IN" sz="1700" dirty="0">
                <a:latin typeface="Proxima Nova" panose="020B0604020202020204" charset="0"/>
              </a:rPr>
              <a:t> - Pick the next element, and store it separately in a key.</a:t>
            </a:r>
          </a:p>
          <a:p>
            <a:pPr algn="just"/>
            <a:r>
              <a:rPr lang="en-IN" sz="1700" b="1" dirty="0">
                <a:latin typeface="Proxima Nova" panose="020B0604020202020204" charset="0"/>
              </a:rPr>
              <a:t>Step3</a:t>
            </a:r>
            <a:r>
              <a:rPr lang="en-IN" sz="1700" dirty="0">
                <a:latin typeface="Proxima Nova" panose="020B0604020202020204" charset="0"/>
              </a:rPr>
              <a:t> - Now, compare the key with all elements in the sorted array.</a:t>
            </a:r>
          </a:p>
          <a:p>
            <a:pPr algn="just"/>
            <a:r>
              <a:rPr lang="en-IN" sz="1700" b="1" dirty="0">
                <a:latin typeface="Proxima Nova" panose="020B0604020202020204" charset="0"/>
              </a:rPr>
              <a:t>Step 4 </a:t>
            </a:r>
            <a:r>
              <a:rPr lang="en-IN" sz="1700" dirty="0">
                <a:latin typeface="Proxima Nova" panose="020B0604020202020204" charset="0"/>
              </a:rPr>
              <a:t>- If the element in the sorted array is smaller than the current element, then move to the next element. Else, shift greater elements in the array towards the right.</a:t>
            </a:r>
          </a:p>
          <a:p>
            <a:pPr algn="just"/>
            <a:r>
              <a:rPr lang="en-IN" sz="1700" b="1" dirty="0">
                <a:latin typeface="Proxima Nova" panose="020B0604020202020204" charset="0"/>
              </a:rPr>
              <a:t>Step 5 </a:t>
            </a:r>
            <a:r>
              <a:rPr lang="en-IN" sz="1700" dirty="0">
                <a:latin typeface="Proxima Nova" panose="020B0604020202020204" charset="0"/>
              </a:rPr>
              <a:t>- Insert the value.</a:t>
            </a:r>
          </a:p>
          <a:p>
            <a:pPr algn="just"/>
            <a:r>
              <a:rPr lang="en-IN" sz="1700" b="1" dirty="0">
                <a:latin typeface="Proxima Nova" panose="020B0604020202020204" charset="0"/>
              </a:rPr>
              <a:t>Step 6 </a:t>
            </a:r>
            <a:r>
              <a:rPr lang="en-IN" sz="1700" dirty="0">
                <a:latin typeface="Proxima Nova" panose="020B0604020202020204" charset="0"/>
              </a:rPr>
              <a:t>- Repeat until the array is sorted.</a:t>
            </a:r>
          </a:p>
          <a:p>
            <a:pPr marL="285750" indent="-285750" algn="just" fontAlgn="base">
              <a:buFont typeface="Arial" panose="020B0604020202020204" pitchFamily="34" charset="0"/>
              <a:buChar char="•"/>
            </a:pPr>
            <a:endParaRPr lang="en-IN" sz="1800" dirty="0" smtClean="0">
              <a:latin typeface="Proxima Nova" panose="020B0604020202020204" charset="0"/>
            </a:endParaRPr>
          </a:p>
        </p:txBody>
      </p:sp>
    </p:spTree>
    <p:extLst>
      <p:ext uri="{BB962C8B-B14F-4D97-AF65-F5344CB8AC3E}">
        <p14:creationId xmlns:p14="http://schemas.microsoft.com/office/powerpoint/2010/main" val="495885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INSERTION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4" y="816667"/>
            <a:ext cx="8035738" cy="4370397"/>
          </a:xfrm>
          <a:prstGeom prst="rect">
            <a:avLst/>
          </a:prstGeom>
          <a:noFill/>
          <a:ln>
            <a:noFill/>
          </a:ln>
        </p:spPr>
        <p:txBody>
          <a:bodyPr spcFirstLastPara="1" wrap="square" lIns="91425" tIns="91425" rIns="91425" bIns="91425" anchor="t" anchorCtr="0">
            <a:spAutoFit/>
          </a:bodyPr>
          <a:lstStyle/>
          <a:p>
            <a:r>
              <a:rPr lang="en-IN" sz="1600" dirty="0" smtClean="0">
                <a:latin typeface="Proxima Nova" panose="020B0604020202020204" charset="0"/>
              </a:rPr>
              <a:t>void </a:t>
            </a:r>
            <a:r>
              <a:rPr lang="en-IN" sz="1600" dirty="0" err="1">
                <a:latin typeface="Proxima Nova" panose="020B0604020202020204" charset="0"/>
              </a:rPr>
              <a:t>insertionSort</a:t>
            </a:r>
            <a:r>
              <a:rPr lang="en-IN" sz="1600" dirty="0">
                <a:latin typeface="Proxima Nova" panose="020B0604020202020204" charset="0"/>
              </a:rPr>
              <a:t>(</a:t>
            </a:r>
            <a:r>
              <a:rPr lang="en-IN" sz="1600" dirty="0" err="1">
                <a:latin typeface="Proxima Nova" panose="020B0604020202020204" charset="0"/>
              </a:rPr>
              <a:t>int</a:t>
            </a:r>
            <a:r>
              <a:rPr lang="en-IN" sz="1600" dirty="0">
                <a:latin typeface="Proxima Nova" panose="020B0604020202020204" charset="0"/>
              </a:rPr>
              <a:t> </a:t>
            </a:r>
            <a:r>
              <a:rPr lang="en-IN" sz="1600" dirty="0" smtClean="0">
                <a:latin typeface="Proxima Nova" panose="020B0604020202020204" charset="0"/>
              </a:rPr>
              <a:t>a[ ], </a:t>
            </a:r>
            <a:r>
              <a:rPr lang="en-IN" sz="1600" dirty="0" err="1">
                <a:latin typeface="Proxima Nova" panose="020B0604020202020204" charset="0"/>
              </a:rPr>
              <a:t>int</a:t>
            </a:r>
            <a:r>
              <a:rPr lang="en-IN" sz="1600" dirty="0">
                <a:latin typeface="Proxima Nova" panose="020B0604020202020204" charset="0"/>
              </a:rPr>
              <a:t> n)</a:t>
            </a:r>
          </a:p>
          <a:p>
            <a:r>
              <a:rPr lang="en-IN" sz="1600" dirty="0">
                <a:latin typeface="Proxima Nova" panose="020B0604020202020204" charset="0"/>
              </a:rPr>
              <a:t>{</a:t>
            </a:r>
          </a:p>
          <a:p>
            <a:r>
              <a:rPr lang="en-IN" sz="1600" dirty="0">
                <a:latin typeface="Proxima Nova" panose="020B0604020202020204" charset="0"/>
              </a:rPr>
              <a:t>	</a:t>
            </a:r>
            <a:r>
              <a:rPr lang="en-IN" sz="1600" dirty="0" err="1">
                <a:latin typeface="Proxima Nova" panose="020B0604020202020204" charset="0"/>
              </a:rPr>
              <a:t>int</a:t>
            </a:r>
            <a:r>
              <a:rPr lang="en-IN" sz="1600" dirty="0">
                <a:latin typeface="Proxima Nova" panose="020B0604020202020204" charset="0"/>
              </a:rPr>
              <a:t> </a:t>
            </a:r>
            <a:r>
              <a:rPr lang="en-IN" sz="1600" dirty="0" err="1">
                <a:latin typeface="Proxima Nova" panose="020B0604020202020204" charset="0"/>
              </a:rPr>
              <a:t>i</a:t>
            </a:r>
            <a:r>
              <a:rPr lang="en-IN" sz="1600" dirty="0" smtClean="0">
                <a:latin typeface="Proxima Nova" panose="020B0604020202020204" charset="0"/>
              </a:rPr>
              <a:t>, j, key</a:t>
            </a:r>
            <a:r>
              <a:rPr lang="en-IN" sz="1600" dirty="0">
                <a:latin typeface="Proxima Nova" panose="020B0604020202020204" charset="0"/>
              </a:rPr>
              <a:t>;</a:t>
            </a:r>
          </a:p>
          <a:p>
            <a:r>
              <a:rPr lang="en-IN" sz="1600" dirty="0">
                <a:latin typeface="Proxima Nova" panose="020B0604020202020204" charset="0"/>
              </a:rPr>
              <a:t>	for (</a:t>
            </a:r>
            <a:r>
              <a:rPr lang="en-IN" sz="1600" dirty="0" err="1">
                <a:latin typeface="Proxima Nova" panose="020B0604020202020204" charset="0"/>
              </a:rPr>
              <a:t>i</a:t>
            </a:r>
            <a:r>
              <a:rPr lang="en-IN" sz="1600" dirty="0">
                <a:latin typeface="Proxima Nova" panose="020B0604020202020204" charset="0"/>
              </a:rPr>
              <a:t> = 1; </a:t>
            </a:r>
            <a:r>
              <a:rPr lang="en-IN" sz="1600" dirty="0" err="1">
                <a:latin typeface="Proxima Nova" panose="020B0604020202020204" charset="0"/>
              </a:rPr>
              <a:t>i</a:t>
            </a:r>
            <a:r>
              <a:rPr lang="en-IN" sz="1600" dirty="0">
                <a:latin typeface="Proxima Nova" panose="020B0604020202020204" charset="0"/>
              </a:rPr>
              <a:t> &lt; n; </a:t>
            </a:r>
            <a:r>
              <a:rPr lang="en-IN" sz="1600" dirty="0" err="1">
                <a:latin typeface="Proxima Nova" panose="020B0604020202020204" charset="0"/>
              </a:rPr>
              <a:t>i</a:t>
            </a:r>
            <a:r>
              <a:rPr lang="en-IN" sz="1600" dirty="0">
                <a:latin typeface="Proxima Nova" panose="020B0604020202020204" charset="0"/>
              </a:rPr>
              <a:t>++) </a:t>
            </a:r>
          </a:p>
          <a:p>
            <a:r>
              <a:rPr lang="en-IN" sz="1600" dirty="0">
                <a:latin typeface="Proxima Nova" panose="020B0604020202020204" charset="0"/>
              </a:rPr>
              <a:t>	{	</a:t>
            </a:r>
          </a:p>
          <a:p>
            <a:r>
              <a:rPr lang="en-IN" sz="1600" dirty="0">
                <a:latin typeface="Proxima Nova" panose="020B0604020202020204" charset="0"/>
              </a:rPr>
              <a:t>		key = </a:t>
            </a:r>
            <a:r>
              <a:rPr lang="en-IN" sz="1600" dirty="0" smtClean="0">
                <a:latin typeface="Proxima Nova" panose="020B0604020202020204" charset="0"/>
              </a:rPr>
              <a:t>a[</a:t>
            </a:r>
            <a:r>
              <a:rPr lang="en-IN" sz="1600" dirty="0" err="1" smtClean="0">
                <a:latin typeface="Proxima Nova" panose="020B0604020202020204" charset="0"/>
              </a:rPr>
              <a:t>i</a:t>
            </a:r>
            <a:r>
              <a:rPr lang="en-IN" sz="1600" dirty="0">
                <a:latin typeface="Proxima Nova" panose="020B0604020202020204" charset="0"/>
              </a:rPr>
              <a:t>];</a:t>
            </a:r>
          </a:p>
          <a:p>
            <a:r>
              <a:rPr lang="en-IN" sz="1600" dirty="0">
                <a:latin typeface="Proxima Nova" panose="020B0604020202020204" charset="0"/>
              </a:rPr>
              <a:t>		j = </a:t>
            </a:r>
            <a:r>
              <a:rPr lang="en-IN" sz="1600" dirty="0" err="1">
                <a:latin typeface="Proxima Nova" panose="020B0604020202020204" charset="0"/>
              </a:rPr>
              <a:t>i</a:t>
            </a:r>
            <a:r>
              <a:rPr lang="en-IN" sz="1600" dirty="0">
                <a:latin typeface="Proxima Nova" panose="020B0604020202020204" charset="0"/>
              </a:rPr>
              <a:t> - 1;	</a:t>
            </a:r>
          </a:p>
          <a:p>
            <a:r>
              <a:rPr lang="en-IN" sz="1600" dirty="0">
                <a:latin typeface="Proxima Nova" panose="020B0604020202020204" charset="0"/>
              </a:rPr>
              <a:t> 	</a:t>
            </a:r>
            <a:r>
              <a:rPr lang="en-IN" sz="1600" dirty="0" smtClean="0">
                <a:latin typeface="Proxima Nova" panose="020B0604020202020204" charset="0"/>
              </a:rPr>
              <a:t>	/* </a:t>
            </a:r>
            <a:r>
              <a:rPr lang="en-IN" sz="1600" dirty="0">
                <a:latin typeface="Proxima Nova" panose="020B0604020202020204" charset="0"/>
              </a:rPr>
              <a:t>Move elements of </a:t>
            </a:r>
            <a:r>
              <a:rPr lang="en-IN" sz="1600" dirty="0" smtClean="0">
                <a:latin typeface="Proxima Nova" panose="020B0604020202020204" charset="0"/>
              </a:rPr>
              <a:t>a[0</a:t>
            </a:r>
            <a:r>
              <a:rPr lang="en-IN" sz="1600" dirty="0">
                <a:latin typeface="Proxima Nova" panose="020B0604020202020204" charset="0"/>
              </a:rPr>
              <a:t>..i-1], that are greater than key, </a:t>
            </a:r>
          </a:p>
          <a:p>
            <a:r>
              <a:rPr lang="en-IN" sz="1600" dirty="0">
                <a:latin typeface="Proxima Nova" panose="020B0604020202020204" charset="0"/>
              </a:rPr>
              <a:t>	</a:t>
            </a:r>
            <a:r>
              <a:rPr lang="en-IN" sz="1600" dirty="0" smtClean="0">
                <a:latin typeface="Proxima Nova" panose="020B0604020202020204" charset="0"/>
              </a:rPr>
              <a:t>	to </a:t>
            </a:r>
            <a:r>
              <a:rPr lang="en-IN" sz="1600" dirty="0">
                <a:latin typeface="Proxima Nova" panose="020B0604020202020204" charset="0"/>
              </a:rPr>
              <a:t>one position ahead  of their current position */</a:t>
            </a:r>
          </a:p>
          <a:p>
            <a:r>
              <a:rPr lang="en-IN" sz="1600" dirty="0">
                <a:latin typeface="Proxima Nova" panose="020B0604020202020204" charset="0"/>
              </a:rPr>
              <a:t>        		while (j &gt;= 0 &amp;&amp; </a:t>
            </a:r>
            <a:r>
              <a:rPr lang="en-IN" sz="1600" dirty="0" smtClean="0">
                <a:latin typeface="Proxima Nova" panose="020B0604020202020204" charset="0"/>
              </a:rPr>
              <a:t>a[j</a:t>
            </a:r>
            <a:r>
              <a:rPr lang="en-IN" sz="1600" dirty="0">
                <a:latin typeface="Proxima Nova" panose="020B0604020202020204" charset="0"/>
              </a:rPr>
              <a:t>] &gt; key) </a:t>
            </a:r>
          </a:p>
          <a:p>
            <a:r>
              <a:rPr lang="en-IN" sz="1600" dirty="0">
                <a:latin typeface="Proxima Nova" panose="020B0604020202020204" charset="0"/>
              </a:rPr>
              <a:t>		{</a:t>
            </a:r>
          </a:p>
          <a:p>
            <a:r>
              <a:rPr lang="en-IN" sz="1600" dirty="0">
                <a:latin typeface="Proxima Nova" panose="020B0604020202020204" charset="0"/>
              </a:rPr>
              <a:t>           	 		</a:t>
            </a:r>
            <a:r>
              <a:rPr lang="en-IN" sz="1600" dirty="0" smtClean="0">
                <a:latin typeface="Proxima Nova" panose="020B0604020202020204" charset="0"/>
              </a:rPr>
              <a:t>a[j </a:t>
            </a:r>
            <a:r>
              <a:rPr lang="en-IN" sz="1600" dirty="0">
                <a:latin typeface="Proxima Nova" panose="020B0604020202020204" charset="0"/>
              </a:rPr>
              <a:t>+ 1] = </a:t>
            </a:r>
            <a:r>
              <a:rPr lang="en-IN" sz="1600" dirty="0" smtClean="0">
                <a:latin typeface="Proxima Nova" panose="020B0604020202020204" charset="0"/>
              </a:rPr>
              <a:t>a[j</a:t>
            </a:r>
            <a:r>
              <a:rPr lang="en-IN" sz="1600" dirty="0">
                <a:latin typeface="Proxima Nova" panose="020B0604020202020204" charset="0"/>
              </a:rPr>
              <a:t>];</a:t>
            </a:r>
          </a:p>
          <a:p>
            <a:r>
              <a:rPr lang="en-IN" sz="1600" dirty="0">
                <a:latin typeface="Proxima Nova" panose="020B0604020202020204" charset="0"/>
              </a:rPr>
              <a:t>            			j </a:t>
            </a:r>
            <a:r>
              <a:rPr lang="en-IN" sz="1600" dirty="0" smtClean="0">
                <a:latin typeface="Proxima Nova" panose="020B0604020202020204" charset="0"/>
              </a:rPr>
              <a:t>- - ;</a:t>
            </a:r>
            <a:endParaRPr lang="en-IN" sz="1600" dirty="0">
              <a:latin typeface="Proxima Nova" panose="020B0604020202020204" charset="0"/>
            </a:endParaRPr>
          </a:p>
          <a:p>
            <a:r>
              <a:rPr lang="en-IN" sz="1600" dirty="0">
                <a:latin typeface="Proxima Nova" panose="020B0604020202020204" charset="0"/>
              </a:rPr>
              <a:t>        		}</a:t>
            </a:r>
          </a:p>
          <a:p>
            <a:r>
              <a:rPr lang="en-IN" sz="1600" dirty="0">
                <a:latin typeface="Proxima Nova" panose="020B0604020202020204" charset="0"/>
              </a:rPr>
              <a:t>        		</a:t>
            </a:r>
            <a:r>
              <a:rPr lang="en-IN" sz="1600" dirty="0" smtClean="0">
                <a:latin typeface="Proxima Nova" panose="020B0604020202020204" charset="0"/>
              </a:rPr>
              <a:t>a[j </a:t>
            </a:r>
            <a:r>
              <a:rPr lang="en-IN" sz="1600" dirty="0">
                <a:latin typeface="Proxima Nova" panose="020B0604020202020204" charset="0"/>
              </a:rPr>
              <a:t>+ 1] = key;</a:t>
            </a:r>
          </a:p>
          <a:p>
            <a:r>
              <a:rPr lang="en-IN" sz="1600" dirty="0">
                <a:latin typeface="Proxima Nova" panose="020B0604020202020204" charset="0"/>
              </a:rPr>
              <a:t>    	}</a:t>
            </a:r>
          </a:p>
          <a:p>
            <a:r>
              <a:rPr lang="en-IN" sz="1600" dirty="0" smtClean="0">
                <a:latin typeface="Proxima Nova" panose="020B0604020202020204" charset="0"/>
              </a:rPr>
              <a:t>}</a:t>
            </a:r>
            <a:endParaRPr lang="en-IN" sz="1600" dirty="0">
              <a:latin typeface="Proxima Nova" panose="020B0604020202020204" charset="0"/>
            </a:endParaRPr>
          </a:p>
        </p:txBody>
      </p:sp>
      <p:pic>
        <p:nvPicPr>
          <p:cNvPr id="8" name="Picture 7"/>
          <p:cNvPicPr>
            <a:picLocks noChangeAspect="1"/>
          </p:cNvPicPr>
          <p:nvPr/>
        </p:nvPicPr>
        <p:blipFill>
          <a:blip r:embed="rId6"/>
          <a:stretch>
            <a:fillRect/>
          </a:stretch>
        </p:blipFill>
        <p:spPr>
          <a:xfrm>
            <a:off x="4039773" y="862978"/>
            <a:ext cx="4819102" cy="469002"/>
          </a:xfrm>
          <a:prstGeom prst="rect">
            <a:avLst/>
          </a:prstGeom>
        </p:spPr>
      </p:pic>
      <p:pic>
        <p:nvPicPr>
          <p:cNvPr id="9" name="Picture 8"/>
          <p:cNvPicPr>
            <a:picLocks noChangeAspect="1"/>
          </p:cNvPicPr>
          <p:nvPr/>
        </p:nvPicPr>
        <p:blipFill>
          <a:blip r:embed="rId7"/>
          <a:stretch>
            <a:fillRect/>
          </a:stretch>
        </p:blipFill>
        <p:spPr>
          <a:xfrm>
            <a:off x="4093709" y="1484746"/>
            <a:ext cx="4765166" cy="528475"/>
          </a:xfrm>
          <a:prstGeom prst="rect">
            <a:avLst/>
          </a:prstGeom>
        </p:spPr>
      </p:pic>
    </p:spTree>
    <p:extLst>
      <p:ext uri="{BB962C8B-B14F-4D97-AF65-F5344CB8AC3E}">
        <p14:creationId xmlns:p14="http://schemas.microsoft.com/office/powerpoint/2010/main" val="58433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9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9">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9">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9">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9">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9">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9">
                                            <p:txEl>
                                              <p:pRg st="12" end="1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9">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9">
                                            <p:txEl>
                                              <p:pRg st="14" end="14"/>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9">
                                            <p:txEl>
                                              <p:pRg st="15" end="15"/>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9">
                                            <p:txEl>
                                              <p:pRg st="16" end="1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INSERTION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4" y="816667"/>
            <a:ext cx="8035738" cy="3385512"/>
          </a:xfrm>
          <a:prstGeom prst="rect">
            <a:avLst/>
          </a:prstGeom>
          <a:noFill/>
          <a:ln>
            <a:noFill/>
          </a:ln>
        </p:spPr>
        <p:txBody>
          <a:bodyPr spcFirstLastPara="1" wrap="square" lIns="91425" tIns="91425" rIns="91425" bIns="91425" anchor="t" anchorCtr="0">
            <a:spAutoFit/>
          </a:bodyPr>
          <a:lstStyle/>
          <a:p>
            <a:pPr algn="just"/>
            <a:r>
              <a:rPr lang="en-IN" sz="1600" b="1" dirty="0" smtClean="0">
                <a:latin typeface="Proxima Nova" panose="020B0604020202020204" charset="0"/>
              </a:rPr>
              <a:t>Time </a:t>
            </a:r>
            <a:r>
              <a:rPr lang="en-IN" sz="1600" b="1" dirty="0">
                <a:latin typeface="Proxima Nova" panose="020B0604020202020204" charset="0"/>
              </a:rPr>
              <a:t>Complexity</a:t>
            </a:r>
          </a:p>
          <a:p>
            <a:pPr marL="0" indent="0" algn="just">
              <a:buNone/>
            </a:pPr>
            <a:endParaRPr lang="en-IN" sz="1600" dirty="0">
              <a:latin typeface="Proxima Nova" panose="020B0604020202020204" charset="0"/>
            </a:endParaRPr>
          </a:p>
          <a:p>
            <a:pPr algn="just"/>
            <a:r>
              <a:rPr lang="en-IN" sz="1600" b="1" dirty="0">
                <a:latin typeface="Proxima Nova" panose="020B0604020202020204" charset="0"/>
              </a:rPr>
              <a:t>Best Case Complexity </a:t>
            </a:r>
            <a:r>
              <a:rPr lang="en-IN" sz="1600" dirty="0">
                <a:latin typeface="Proxima Nova" panose="020B0604020202020204" charset="0"/>
              </a:rPr>
              <a:t>- It occurs when there is no sorting required, i.e. the array is already sorted. The best-case time complexity of insertion sort is O(n).</a:t>
            </a:r>
          </a:p>
          <a:p>
            <a:pPr algn="just"/>
            <a:endParaRPr lang="en-IN" sz="1600" dirty="0">
              <a:latin typeface="Proxima Nova" panose="020B0604020202020204" charset="0"/>
            </a:endParaRPr>
          </a:p>
          <a:p>
            <a:pPr algn="just"/>
            <a:r>
              <a:rPr lang="en-IN" sz="1600" b="1" dirty="0">
                <a:latin typeface="Proxima Nova" panose="020B0604020202020204" charset="0"/>
              </a:rPr>
              <a:t>Average Case Complexity </a:t>
            </a:r>
            <a:r>
              <a:rPr lang="en-IN" sz="1600" dirty="0">
                <a:latin typeface="Proxima Nova" panose="020B0604020202020204" charset="0"/>
              </a:rPr>
              <a:t>- It occurs when the array elements are in jumbled order that is not properly ascending and not properly descending. The average case time complexity of insertion sort is </a:t>
            </a:r>
            <a:r>
              <a:rPr lang="en-IN" sz="1600" b="1" dirty="0"/>
              <a:t>O(n</a:t>
            </a:r>
            <a:r>
              <a:rPr lang="en-IN" sz="1600" b="1" baseline="30000" dirty="0"/>
              <a:t>2</a:t>
            </a:r>
            <a:r>
              <a:rPr lang="en-IN" sz="1600" b="1" dirty="0"/>
              <a:t>)</a:t>
            </a:r>
            <a:r>
              <a:rPr lang="en-IN" sz="1600" dirty="0" smtClean="0">
                <a:latin typeface="Proxima Nova" panose="020B0604020202020204" charset="0"/>
              </a:rPr>
              <a:t>.</a:t>
            </a:r>
            <a:endParaRPr lang="en-IN" sz="1600" dirty="0">
              <a:latin typeface="Proxima Nova" panose="020B0604020202020204" charset="0"/>
            </a:endParaRPr>
          </a:p>
          <a:p>
            <a:pPr algn="just"/>
            <a:endParaRPr lang="en-IN" sz="1600" dirty="0">
              <a:latin typeface="Proxima Nova" panose="020B0604020202020204" charset="0"/>
            </a:endParaRPr>
          </a:p>
          <a:p>
            <a:pPr algn="just"/>
            <a:r>
              <a:rPr lang="en-IN" sz="1600" b="1" dirty="0">
                <a:latin typeface="Proxima Nova" panose="020B0604020202020204" charset="0"/>
              </a:rPr>
              <a:t>Worst Case Complexity </a:t>
            </a:r>
            <a:r>
              <a:rPr lang="en-IN" sz="1600" dirty="0">
                <a:latin typeface="Proxima Nova" panose="020B0604020202020204" charset="0"/>
              </a:rPr>
              <a:t>- It occurs when the array elements are required to be sorted in reverse order. That means suppose you have to sort the array elements in ascending order, but its elements are in descending order. The worst-case time complexity of insertion sort is </a:t>
            </a:r>
            <a:r>
              <a:rPr lang="en-IN" sz="1600" b="1" dirty="0" smtClean="0"/>
              <a:t>O(n</a:t>
            </a:r>
            <a:r>
              <a:rPr lang="en-IN" sz="1600" b="1" baseline="30000" dirty="0" smtClean="0"/>
              <a:t>2</a:t>
            </a:r>
            <a:r>
              <a:rPr lang="en-IN" sz="1600" b="1" dirty="0" smtClean="0"/>
              <a:t>).</a:t>
            </a:r>
            <a:endParaRPr lang="en-IN" sz="1600" dirty="0">
              <a:latin typeface="Proxima Nova" panose="020B0604020202020204" charset="0"/>
            </a:endParaRPr>
          </a:p>
        </p:txBody>
      </p:sp>
    </p:spTree>
    <p:extLst>
      <p:ext uri="{BB962C8B-B14F-4D97-AF65-F5344CB8AC3E}">
        <p14:creationId xmlns:p14="http://schemas.microsoft.com/office/powerpoint/2010/main" val="14891865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SHELL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035738" cy="4062620"/>
          </a:xfrm>
          <a:prstGeom prst="rect">
            <a:avLst/>
          </a:prstGeom>
          <a:noFill/>
          <a:ln>
            <a:noFill/>
          </a:ln>
        </p:spPr>
        <p:txBody>
          <a:bodyPr spcFirstLastPara="1" wrap="square" lIns="91425" tIns="91425" rIns="91425" bIns="91425" anchor="t" anchorCtr="0">
            <a:spAutoFit/>
          </a:bodyPr>
          <a:lstStyle/>
          <a:p>
            <a:pPr marL="285750" indent="-285750" algn="just" fontAlgn="base">
              <a:buFont typeface="Arial" panose="020B0604020202020204" pitchFamily="34" charset="0"/>
              <a:buChar char="•"/>
            </a:pPr>
            <a:r>
              <a:rPr lang="en-IN" sz="1800" dirty="0">
                <a:latin typeface="Proxima Nova" panose="020B0604020202020204" charset="0"/>
              </a:rPr>
              <a:t>It is a sorting algorithm that is an extended version of insertion sort. </a:t>
            </a:r>
          </a:p>
          <a:p>
            <a:pPr marL="285750" indent="-285750" algn="just" fontAlgn="base">
              <a:buFont typeface="Arial" panose="020B0604020202020204" pitchFamily="34" charset="0"/>
              <a:buChar char="•"/>
            </a:pPr>
            <a:endParaRPr lang="en-IN" sz="1800" dirty="0" smtClean="0">
              <a:latin typeface="Proxima Nova" panose="020B0604020202020204" charset="0"/>
            </a:endParaRPr>
          </a:p>
          <a:p>
            <a:pPr marL="285750" indent="-285750" algn="just" fontAlgn="base">
              <a:buFont typeface="Arial" panose="020B0604020202020204" pitchFamily="34" charset="0"/>
              <a:buChar char="•"/>
            </a:pPr>
            <a:r>
              <a:rPr lang="en-IN" sz="1800" dirty="0">
                <a:latin typeface="Proxima Nova" panose="020B0604020202020204" charset="0"/>
              </a:rPr>
              <a:t>In insertion sort, at a time, elements can be moved ahead by one position only. To move an element to a far-away position, many movements are required that increase the algorithm's execution time. </a:t>
            </a:r>
          </a:p>
          <a:p>
            <a:pPr marL="285750" indent="-285750" algn="just" fontAlgn="base">
              <a:buFont typeface="Arial" panose="020B0604020202020204" pitchFamily="34" charset="0"/>
              <a:buChar char="•"/>
            </a:pPr>
            <a:endParaRPr lang="en-IN" sz="1800" dirty="0" smtClean="0">
              <a:latin typeface="Proxima Nova" panose="020B0604020202020204" charset="0"/>
            </a:endParaRPr>
          </a:p>
          <a:p>
            <a:pPr marL="285750" indent="-285750" algn="just" fontAlgn="base">
              <a:buFont typeface="Arial" panose="020B0604020202020204" pitchFamily="34" charset="0"/>
              <a:buChar char="•"/>
            </a:pPr>
            <a:r>
              <a:rPr lang="en-IN" sz="1800" dirty="0" smtClean="0">
                <a:latin typeface="Proxima Nova" panose="020B0604020202020204" charset="0"/>
              </a:rPr>
              <a:t>Shell </a:t>
            </a:r>
            <a:r>
              <a:rPr lang="en-IN" sz="1800" dirty="0">
                <a:latin typeface="Proxima Nova" panose="020B0604020202020204" charset="0"/>
              </a:rPr>
              <a:t>sort is the generalization of insertion sort, which overcomes the drawbacks of insertion sort by comparing elements separated by a gap of several positions</a:t>
            </a:r>
            <a:r>
              <a:rPr lang="en-IN" sz="1800" dirty="0" smtClean="0">
                <a:latin typeface="Proxima Nova" panose="020B0604020202020204" charset="0"/>
              </a:rPr>
              <a:t>.</a:t>
            </a:r>
          </a:p>
          <a:p>
            <a:pPr marL="285750" indent="-285750" algn="just" fontAlgn="base">
              <a:buFont typeface="Arial" panose="020B0604020202020204" pitchFamily="34" charset="0"/>
              <a:buChar char="•"/>
            </a:pPr>
            <a:endParaRPr lang="en-IN" sz="1800" dirty="0" smtClean="0">
              <a:latin typeface="Proxima Nova" panose="020B0604020202020204" charset="0"/>
            </a:endParaRPr>
          </a:p>
          <a:p>
            <a:pPr marL="285750" indent="-285750" algn="just" fontAlgn="base">
              <a:buFont typeface="Arial" panose="020B0604020202020204" pitchFamily="34" charset="0"/>
              <a:buChar char="•"/>
            </a:pPr>
            <a:r>
              <a:rPr lang="en-IN" sz="1800" dirty="0">
                <a:latin typeface="Proxima Nova" panose="020B0604020202020204" charset="0"/>
              </a:rPr>
              <a:t>This algorithm first sorts the elements that are far away from each other, then it subsequently reduces the gap between them. This </a:t>
            </a:r>
            <a:r>
              <a:rPr lang="en-IN" sz="1800" b="1" dirty="0">
                <a:latin typeface="Proxima Nova" panose="020B0604020202020204" charset="0"/>
              </a:rPr>
              <a:t>gap</a:t>
            </a:r>
            <a:r>
              <a:rPr lang="en-IN" sz="1800" dirty="0">
                <a:latin typeface="Proxima Nova" panose="020B0604020202020204" charset="0"/>
              </a:rPr>
              <a:t> is called as </a:t>
            </a:r>
            <a:r>
              <a:rPr lang="en-IN" sz="1800" b="1" dirty="0">
                <a:latin typeface="Proxima Nova" panose="020B0604020202020204" charset="0"/>
              </a:rPr>
              <a:t>interval</a:t>
            </a:r>
            <a:r>
              <a:rPr lang="en-IN" sz="1800" dirty="0">
                <a:latin typeface="Proxima Nova" panose="020B0604020202020204" charset="0"/>
              </a:rPr>
              <a:t>.</a:t>
            </a:r>
          </a:p>
          <a:p>
            <a:pPr algn="just" fontAlgn="base"/>
            <a:endParaRPr lang="en-IN" sz="1800" dirty="0" smtClean="0">
              <a:latin typeface="Proxima Nova" panose="020B0604020202020204" charset="0"/>
            </a:endParaRPr>
          </a:p>
        </p:txBody>
      </p:sp>
    </p:spTree>
    <p:extLst>
      <p:ext uri="{BB962C8B-B14F-4D97-AF65-F5344CB8AC3E}">
        <p14:creationId xmlns:p14="http://schemas.microsoft.com/office/powerpoint/2010/main" val="30238874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THE EFFICIENT ALGORITHM</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3785621"/>
          </a:xfrm>
          <a:prstGeom prst="rect">
            <a:avLst/>
          </a:prstGeom>
          <a:noFill/>
          <a:ln>
            <a:noFill/>
          </a:ln>
        </p:spPr>
        <p:txBody>
          <a:bodyPr spcFirstLastPara="1" wrap="square" lIns="91425" tIns="91425" rIns="91425" bIns="91425" anchor="t" anchorCtr="0">
            <a:spAutoFit/>
          </a:bodyPr>
          <a:lstStyle/>
          <a:p>
            <a:r>
              <a:rPr lang="en-US" altLang="en-US" sz="1800" b="1" dirty="0" smtClean="0">
                <a:solidFill>
                  <a:srgbClr val="666666"/>
                </a:solidFill>
                <a:latin typeface="Proxima Nova"/>
                <a:ea typeface="Proxima Nova"/>
                <a:cs typeface="Proxima Nova"/>
              </a:rPr>
              <a:t>Problem</a:t>
            </a:r>
            <a:r>
              <a:rPr lang="en-US" altLang="en-US" sz="1800" b="1" dirty="0">
                <a:solidFill>
                  <a:srgbClr val="666666"/>
                </a:solidFill>
                <a:latin typeface="Proxima Nova"/>
                <a:ea typeface="Proxima Nova"/>
                <a:cs typeface="Proxima Nova"/>
              </a:rPr>
              <a:t>: </a:t>
            </a:r>
            <a:r>
              <a:rPr lang="en-US" altLang="en-US" sz="1800" b="1" dirty="0" smtClean="0">
                <a:solidFill>
                  <a:srgbClr val="666666"/>
                </a:solidFill>
                <a:latin typeface="Proxima Nova"/>
                <a:ea typeface="Proxima Nova"/>
                <a:cs typeface="Proxima Nova"/>
              </a:rPr>
              <a:t> </a:t>
            </a:r>
            <a:r>
              <a:rPr lang="en-US" altLang="en-US" sz="1800" dirty="0" smtClean="0">
                <a:solidFill>
                  <a:srgbClr val="666666"/>
                </a:solidFill>
                <a:latin typeface="Proxima Nova"/>
                <a:ea typeface="Proxima Nova"/>
                <a:cs typeface="Proxima Nova"/>
              </a:rPr>
              <a:t>Sorting </a:t>
            </a:r>
            <a:r>
              <a:rPr lang="en-US" altLang="en-US" sz="1800" dirty="0">
                <a:solidFill>
                  <a:srgbClr val="666666"/>
                </a:solidFill>
                <a:latin typeface="Proxima Nova"/>
                <a:ea typeface="Proxima Nova"/>
                <a:cs typeface="Proxima Nova"/>
              </a:rPr>
              <a:t>the elements of array X in ascending order</a:t>
            </a:r>
            <a:r>
              <a:rPr lang="en-US" altLang="en-US" sz="1800" dirty="0" smtClean="0">
                <a:solidFill>
                  <a:srgbClr val="666666"/>
                </a:solidFill>
                <a:latin typeface="Proxima Nova"/>
                <a:ea typeface="Proxima Nova"/>
                <a:cs typeface="Proxima Nova"/>
              </a:rPr>
              <a:t>.</a:t>
            </a:r>
          </a:p>
          <a:p>
            <a:endParaRPr lang="en-US" altLang="en-US" sz="1800" dirty="0">
              <a:solidFill>
                <a:srgbClr val="666666"/>
              </a:solidFill>
              <a:latin typeface="Proxima Nova"/>
              <a:ea typeface="Proxima Nova"/>
              <a:cs typeface="Proxima Nova"/>
            </a:endParaRPr>
          </a:p>
          <a:p>
            <a:r>
              <a:rPr lang="en-US" altLang="en-US" sz="1800" b="1" dirty="0">
                <a:solidFill>
                  <a:srgbClr val="666666"/>
                </a:solidFill>
                <a:latin typeface="Proxima Nova"/>
                <a:ea typeface="Proxima Nova"/>
                <a:cs typeface="Proxima Nova"/>
              </a:rPr>
              <a:t>How to solve?</a:t>
            </a:r>
          </a:p>
          <a:p>
            <a:pPr marL="285750" lvl="1" indent="-285750">
              <a:buFont typeface="Arial" panose="020B0604020202020204" pitchFamily="34" charset="0"/>
              <a:buChar char="•"/>
            </a:pPr>
            <a:r>
              <a:rPr lang="en-US" altLang="en-US" sz="1800" dirty="0">
                <a:solidFill>
                  <a:srgbClr val="666666"/>
                </a:solidFill>
                <a:latin typeface="Proxima Nova"/>
                <a:ea typeface="Proxima Nova"/>
                <a:cs typeface="Proxima Nova"/>
              </a:rPr>
              <a:t>When we have a problem to solve, there may be several suitable algorithms available.</a:t>
            </a:r>
          </a:p>
          <a:p>
            <a:pPr marL="285750" lvl="1" indent="-285750">
              <a:buFont typeface="Arial" panose="020B0604020202020204" pitchFamily="34" charset="0"/>
              <a:buChar char="•"/>
            </a:pPr>
            <a:r>
              <a:rPr lang="en-US" altLang="en-US" sz="1800" dirty="0">
                <a:solidFill>
                  <a:srgbClr val="666666"/>
                </a:solidFill>
                <a:latin typeface="Proxima Nova"/>
                <a:ea typeface="Proxima Nova"/>
                <a:cs typeface="Proxima Nova"/>
              </a:rPr>
              <a:t>We would obviously like to choose the best.</a:t>
            </a:r>
          </a:p>
          <a:p>
            <a:pPr marL="285750" lvl="1" indent="-285750">
              <a:buFont typeface="Arial" panose="020B0604020202020204" pitchFamily="34" charset="0"/>
              <a:buChar char="•"/>
            </a:pPr>
            <a:r>
              <a:rPr lang="en-US" altLang="en-US" sz="1800" dirty="0">
                <a:solidFill>
                  <a:srgbClr val="666666"/>
                </a:solidFill>
                <a:latin typeface="Proxima Nova"/>
                <a:ea typeface="Proxima Nova"/>
                <a:cs typeface="Proxima Nova"/>
              </a:rPr>
              <a:t>This raises the question of how to decide which of several algorithms is preferable.</a:t>
            </a:r>
          </a:p>
          <a:p>
            <a:pPr marL="285750" lvl="1" indent="-285750">
              <a:buFont typeface="Arial" panose="020B0604020202020204" pitchFamily="34" charset="0"/>
              <a:buChar char="•"/>
            </a:pPr>
            <a:r>
              <a:rPr lang="en-US" altLang="en-US" sz="1800" dirty="0" smtClean="0">
                <a:solidFill>
                  <a:srgbClr val="666666"/>
                </a:solidFill>
                <a:latin typeface="Proxima Nova"/>
                <a:ea typeface="Proxima Nova"/>
                <a:cs typeface="Proxima Nova"/>
              </a:rPr>
              <a:t>If we have only one or two small instances of a rather simple problem to solve,</a:t>
            </a:r>
          </a:p>
          <a:p>
            <a:pPr lvl="5"/>
            <a:r>
              <a:rPr lang="en-US" altLang="en-US" sz="1800" dirty="0" smtClean="0">
                <a:solidFill>
                  <a:srgbClr val="666666"/>
                </a:solidFill>
                <a:latin typeface="Proxima Nova"/>
                <a:ea typeface="Proxima Nova"/>
                <a:cs typeface="Proxima Nova"/>
              </a:rPr>
              <a:t>	</a:t>
            </a:r>
            <a:r>
              <a:rPr lang="en-US" altLang="en-US" sz="1800" dirty="0" smtClean="0">
                <a:solidFill>
                  <a:schemeClr val="tx1"/>
                </a:solidFill>
                <a:latin typeface="Proxima Nova"/>
                <a:ea typeface="Proxima Nova"/>
                <a:cs typeface="Proxima Nova"/>
              </a:rPr>
              <a:t>we may not care too much which algorithm we use.</a:t>
            </a:r>
          </a:p>
          <a:p>
            <a:pPr marL="285750" lvl="1" indent="-285750">
              <a:buFont typeface="Arial" panose="020B0604020202020204" pitchFamily="34" charset="0"/>
              <a:buChar char="•"/>
            </a:pPr>
            <a:r>
              <a:rPr lang="en-US" altLang="en-US" sz="1800" dirty="0" smtClean="0">
                <a:solidFill>
                  <a:srgbClr val="666666"/>
                </a:solidFill>
                <a:latin typeface="Proxima Nova"/>
                <a:ea typeface="Proxima Nova"/>
                <a:cs typeface="Proxima Nova"/>
              </a:rPr>
              <a:t>However if we have lots of instances to solve, or if the problem is hard,</a:t>
            </a:r>
          </a:p>
          <a:p>
            <a:pPr lvl="2"/>
            <a:r>
              <a:rPr lang="en-US" altLang="en-US" sz="1800" dirty="0" smtClean="0">
                <a:solidFill>
                  <a:srgbClr val="666666"/>
                </a:solidFill>
                <a:latin typeface="Proxima Nova"/>
                <a:ea typeface="Proxima Nova"/>
                <a:cs typeface="Proxima Nova"/>
              </a:rPr>
              <a:t>	</a:t>
            </a:r>
            <a:r>
              <a:rPr lang="en-US" altLang="en-US" sz="1800" dirty="0" smtClean="0">
                <a:solidFill>
                  <a:schemeClr val="tx1"/>
                </a:solidFill>
                <a:latin typeface="Proxima Nova"/>
                <a:ea typeface="Proxima Nova"/>
                <a:cs typeface="Proxima Nova"/>
              </a:rPr>
              <a:t>we </a:t>
            </a:r>
            <a:r>
              <a:rPr lang="en-US" altLang="en-US" sz="1800" dirty="0">
                <a:solidFill>
                  <a:schemeClr val="tx1"/>
                </a:solidFill>
                <a:latin typeface="Proxima Nova"/>
                <a:ea typeface="Proxima Nova"/>
                <a:cs typeface="Proxima Nova"/>
              </a:rPr>
              <a:t>may have to choose more carefully</a:t>
            </a:r>
            <a:r>
              <a:rPr lang="en-US" altLang="en-US" sz="1800" dirty="0" smtClean="0">
                <a:solidFill>
                  <a:schemeClr val="tx1"/>
                </a:solidFill>
                <a:latin typeface="Proxima Nova"/>
                <a:ea typeface="Proxima Nova"/>
                <a:cs typeface="Proxima Nova"/>
              </a:rPr>
              <a:t>.</a:t>
            </a:r>
            <a:endParaRPr lang="en-IN" sz="1800" dirty="0">
              <a:solidFill>
                <a:schemeClr val="tx1"/>
              </a:solidFill>
              <a:latin typeface="Proxima Nova"/>
              <a:ea typeface="Proxima Nova"/>
              <a:cs typeface="Proxima Nova"/>
            </a:endParaRPr>
          </a:p>
        </p:txBody>
      </p:sp>
    </p:spTree>
    <p:extLst>
      <p:ext uri="{BB962C8B-B14F-4D97-AF65-F5344CB8AC3E}">
        <p14:creationId xmlns:p14="http://schemas.microsoft.com/office/powerpoint/2010/main" val="18487627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SHELL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035738" cy="2400627"/>
          </a:xfrm>
          <a:prstGeom prst="rect">
            <a:avLst/>
          </a:prstGeom>
          <a:noFill/>
          <a:ln>
            <a:noFill/>
          </a:ln>
        </p:spPr>
        <p:txBody>
          <a:bodyPr spcFirstLastPara="1" wrap="square" lIns="91425" tIns="91425" rIns="91425" bIns="91425" anchor="t" anchorCtr="0">
            <a:spAutoFit/>
          </a:bodyPr>
          <a:lstStyle/>
          <a:p>
            <a:pPr marL="285750" indent="-285750" algn="just" fontAlgn="base">
              <a:buFont typeface="Arial" panose="020B0604020202020204" pitchFamily="34" charset="0"/>
              <a:buChar char="•"/>
            </a:pPr>
            <a:r>
              <a:rPr lang="en-IN" sz="1800" dirty="0" smtClean="0">
                <a:latin typeface="Proxima Nova" panose="020B0604020202020204" charset="0"/>
              </a:rPr>
              <a:t>As </a:t>
            </a:r>
            <a:r>
              <a:rPr lang="en-IN" sz="1800" dirty="0">
                <a:latin typeface="Proxima Nova" panose="020B0604020202020204" charset="0"/>
              </a:rPr>
              <a:t>similar to insertion sort, it is a comparison-based and in-place sorting algorithm. Shell sort is efficient for medium-sized data sets.</a:t>
            </a:r>
          </a:p>
          <a:p>
            <a:pPr marL="285750" indent="-285750" algn="just" fontAlgn="base">
              <a:buFont typeface="Arial" panose="020B0604020202020204" pitchFamily="34" charset="0"/>
              <a:buChar char="•"/>
            </a:pPr>
            <a:endParaRPr lang="en-IN" sz="1800" dirty="0" smtClean="0">
              <a:latin typeface="Proxima Nova" panose="020B0604020202020204" charset="0"/>
            </a:endParaRPr>
          </a:p>
          <a:p>
            <a:pPr marL="285750" indent="-285750" algn="just" fontAlgn="base">
              <a:buFont typeface="Arial" panose="020B0604020202020204" pitchFamily="34" charset="0"/>
              <a:buChar char="•"/>
            </a:pPr>
            <a:r>
              <a:rPr lang="en-IN" sz="1800" dirty="0" smtClean="0">
                <a:latin typeface="Proxima Nova" panose="020B0604020202020204" charset="0"/>
              </a:rPr>
              <a:t>The </a:t>
            </a:r>
            <a:r>
              <a:rPr lang="en-IN" sz="1800" dirty="0">
                <a:latin typeface="Proxima Nova" panose="020B0604020202020204" charset="0"/>
              </a:rPr>
              <a:t>interval between the elements is reduced based on the sequence used. Some of the optimal sequences that can be used in the shell sort algorithm are:</a:t>
            </a:r>
          </a:p>
          <a:p>
            <a:pPr marL="285750" indent="-285750" algn="just" fontAlgn="base">
              <a:buFont typeface="Arial" panose="020B0604020202020204" pitchFamily="34" charset="0"/>
              <a:buChar char="•"/>
            </a:pPr>
            <a:endParaRPr lang="en-IN" sz="1800" dirty="0">
              <a:latin typeface="Proxima Nova" panose="020B0604020202020204" charset="0"/>
            </a:endParaRPr>
          </a:p>
          <a:p>
            <a:pPr marL="285750" indent="-285750" algn="just" fontAlgn="base">
              <a:buFont typeface="Arial" panose="020B0604020202020204" pitchFamily="34" charset="0"/>
              <a:buChar char="•"/>
            </a:pPr>
            <a:r>
              <a:rPr lang="en-IN" sz="1800" dirty="0">
                <a:latin typeface="Proxima Nova" panose="020B0604020202020204" charset="0"/>
              </a:rPr>
              <a:t>Shell's original sequence: N/2 , N/4 , …, 1</a:t>
            </a:r>
            <a:endParaRPr lang="en-IN" sz="1800" dirty="0" smtClean="0">
              <a:latin typeface="Proxima Nova" panose="020B0604020202020204" charset="0"/>
            </a:endParaRPr>
          </a:p>
        </p:txBody>
      </p:sp>
    </p:spTree>
    <p:extLst>
      <p:ext uri="{BB962C8B-B14F-4D97-AF65-F5344CB8AC3E}">
        <p14:creationId xmlns:p14="http://schemas.microsoft.com/office/powerpoint/2010/main" val="3607758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SHELL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035738" cy="1292631"/>
          </a:xfrm>
          <a:prstGeom prst="rect">
            <a:avLst/>
          </a:prstGeom>
          <a:noFill/>
          <a:ln>
            <a:noFill/>
          </a:ln>
        </p:spPr>
        <p:txBody>
          <a:bodyPr spcFirstLastPara="1" wrap="square" lIns="91425" tIns="91425" rIns="91425" bIns="91425" anchor="t" anchorCtr="0">
            <a:spAutoFit/>
          </a:bodyPr>
          <a:lstStyle/>
          <a:p>
            <a:pPr algn="just" fontAlgn="base"/>
            <a:r>
              <a:rPr lang="en-IN" sz="1800" b="1" dirty="0" smtClean="0">
                <a:latin typeface="Proxima Nova" panose="020B0604020202020204" charset="0"/>
              </a:rPr>
              <a:t>Example:</a:t>
            </a:r>
          </a:p>
          <a:p>
            <a:pPr algn="just" fontAlgn="base"/>
            <a:endParaRPr lang="en-IN" sz="1800" dirty="0">
              <a:latin typeface="Proxima Nova" panose="020B0604020202020204" charset="0"/>
            </a:endParaRPr>
          </a:p>
          <a:p>
            <a:pPr algn="just" fontAlgn="base"/>
            <a:r>
              <a:rPr lang="en-IN" sz="1800" dirty="0">
                <a:latin typeface="Proxima Nova" panose="020B0604020202020204" charset="0"/>
              </a:rPr>
              <a:t>At the interval of 4, the </a:t>
            </a:r>
            <a:r>
              <a:rPr lang="en-IN" sz="1800" dirty="0" smtClean="0">
                <a:latin typeface="Proxima Nova" panose="020B0604020202020204" charset="0"/>
              </a:rPr>
              <a:t>sub lists </a:t>
            </a:r>
            <a:r>
              <a:rPr lang="en-IN" sz="1800" dirty="0">
                <a:latin typeface="Proxima Nova" panose="020B0604020202020204" charset="0"/>
              </a:rPr>
              <a:t>are {33, 12}, {31, 17}, {40, 25}, {8, 42}.</a:t>
            </a:r>
            <a:endParaRPr lang="en-IN" sz="1800" dirty="0" smtClean="0">
              <a:latin typeface="Proxima Nova" panose="020B0604020202020204" charset="0"/>
            </a:endParaRPr>
          </a:p>
          <a:p>
            <a:pPr marL="285750" indent="-285750" algn="just" fontAlgn="base">
              <a:buFont typeface="Arial" panose="020B0604020202020204" pitchFamily="34" charset="0"/>
              <a:buChar char="•"/>
            </a:pPr>
            <a:endParaRPr lang="en-IN" sz="1800" dirty="0" smtClean="0">
              <a:latin typeface="Proxima Nova" panose="020B0604020202020204" charset="0"/>
            </a:endParaRPr>
          </a:p>
        </p:txBody>
      </p:sp>
      <p:pic>
        <p:nvPicPr>
          <p:cNvPr id="2" name="Picture 1"/>
          <p:cNvPicPr>
            <a:picLocks noChangeAspect="1"/>
          </p:cNvPicPr>
          <p:nvPr/>
        </p:nvPicPr>
        <p:blipFill>
          <a:blip r:embed="rId6"/>
          <a:stretch>
            <a:fillRect/>
          </a:stretch>
        </p:blipFill>
        <p:spPr>
          <a:xfrm>
            <a:off x="1909913" y="802329"/>
            <a:ext cx="4972050" cy="695325"/>
          </a:xfrm>
          <a:prstGeom prst="rect">
            <a:avLst/>
          </a:prstGeom>
        </p:spPr>
      </p:pic>
      <p:pic>
        <p:nvPicPr>
          <p:cNvPr id="3" name="Picture 2"/>
          <p:cNvPicPr>
            <a:picLocks noChangeAspect="1"/>
          </p:cNvPicPr>
          <p:nvPr/>
        </p:nvPicPr>
        <p:blipFill>
          <a:blip r:embed="rId7"/>
          <a:stretch>
            <a:fillRect/>
          </a:stretch>
        </p:blipFill>
        <p:spPr>
          <a:xfrm>
            <a:off x="1978932" y="1969594"/>
            <a:ext cx="5613670" cy="2962275"/>
          </a:xfrm>
          <a:prstGeom prst="rect">
            <a:avLst/>
          </a:prstGeom>
        </p:spPr>
      </p:pic>
    </p:spTree>
    <p:extLst>
      <p:ext uri="{BB962C8B-B14F-4D97-AF65-F5344CB8AC3E}">
        <p14:creationId xmlns:p14="http://schemas.microsoft.com/office/powerpoint/2010/main" val="41808830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SHELL SORT</a:t>
            </a:r>
            <a:endParaRPr sz="2300" dirty="0">
              <a:solidFill>
                <a:schemeClr val="lt1"/>
              </a:solidFill>
              <a:latin typeface="Proxima Nova"/>
              <a:ea typeface="Proxima Nova"/>
              <a:cs typeface="Proxima Nova"/>
              <a:sym typeface="Proxima Nova"/>
            </a:endParaRPr>
          </a:p>
        </p:txBody>
      </p:sp>
      <p:pic>
        <p:nvPicPr>
          <p:cNvPr id="3" name="Picture 2"/>
          <p:cNvPicPr>
            <a:picLocks noChangeAspect="1"/>
          </p:cNvPicPr>
          <p:nvPr/>
        </p:nvPicPr>
        <p:blipFill>
          <a:blip r:embed="rId6"/>
          <a:stretch>
            <a:fillRect/>
          </a:stretch>
        </p:blipFill>
        <p:spPr>
          <a:xfrm>
            <a:off x="1856959" y="696575"/>
            <a:ext cx="5613670" cy="2962275"/>
          </a:xfrm>
          <a:prstGeom prst="rect">
            <a:avLst/>
          </a:prstGeom>
        </p:spPr>
      </p:pic>
      <p:pic>
        <p:nvPicPr>
          <p:cNvPr id="4" name="Picture 3"/>
          <p:cNvPicPr>
            <a:picLocks noChangeAspect="1"/>
          </p:cNvPicPr>
          <p:nvPr/>
        </p:nvPicPr>
        <p:blipFill>
          <a:blip r:embed="rId7"/>
          <a:stretch>
            <a:fillRect/>
          </a:stretch>
        </p:blipFill>
        <p:spPr>
          <a:xfrm>
            <a:off x="1856959" y="3919955"/>
            <a:ext cx="5010150" cy="647700"/>
          </a:xfrm>
          <a:prstGeom prst="rect">
            <a:avLst/>
          </a:prstGeom>
        </p:spPr>
      </p:pic>
    </p:spTree>
    <p:extLst>
      <p:ext uri="{BB962C8B-B14F-4D97-AF65-F5344CB8AC3E}">
        <p14:creationId xmlns:p14="http://schemas.microsoft.com/office/powerpoint/2010/main" val="2706769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SHELL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212950" cy="2123628"/>
          </a:xfrm>
          <a:prstGeom prst="rect">
            <a:avLst/>
          </a:prstGeom>
          <a:noFill/>
          <a:ln>
            <a:noFill/>
          </a:ln>
        </p:spPr>
        <p:txBody>
          <a:bodyPr spcFirstLastPara="1" wrap="square" lIns="91425" tIns="91425" rIns="91425" bIns="91425" anchor="t" anchorCtr="0">
            <a:spAutoFit/>
          </a:bodyPr>
          <a:lstStyle/>
          <a:p>
            <a:pPr algn="just" fontAlgn="base"/>
            <a:r>
              <a:rPr lang="en-IN" sz="1800" dirty="0">
                <a:latin typeface="Proxima Nova" panose="020B0604020202020204" charset="0"/>
              </a:rPr>
              <a:t>In the second loop, elements are lying at the interval of 2 (n/4 = 2), where n = 8</a:t>
            </a:r>
            <a:r>
              <a:rPr lang="en-IN" sz="1800" dirty="0" smtClean="0">
                <a:latin typeface="Proxima Nova" panose="020B0604020202020204" charset="0"/>
              </a:rPr>
              <a:t>.</a:t>
            </a:r>
          </a:p>
          <a:p>
            <a:pPr algn="just" fontAlgn="base"/>
            <a:endParaRPr lang="en-IN" sz="1800" dirty="0" smtClean="0">
              <a:latin typeface="Proxima Nova" panose="020B0604020202020204" charset="0"/>
            </a:endParaRPr>
          </a:p>
          <a:p>
            <a:r>
              <a:rPr lang="en-IN" sz="1800" dirty="0">
                <a:latin typeface="Proxima Nova" panose="020B0604020202020204" charset="0"/>
              </a:rPr>
              <a:t>Now, we are taking the interval of 2 to sort the rest of the array. With an interval of 2, two </a:t>
            </a:r>
            <a:r>
              <a:rPr lang="en-IN" sz="1800" dirty="0" smtClean="0">
                <a:latin typeface="Proxima Nova" panose="020B0604020202020204" charset="0"/>
              </a:rPr>
              <a:t>sub lists </a:t>
            </a:r>
            <a:r>
              <a:rPr lang="en-IN" sz="1800" dirty="0">
                <a:latin typeface="Proxima Nova" panose="020B0604020202020204" charset="0"/>
              </a:rPr>
              <a:t>will be generated - {12, 25, 33, 40}, and {17, 8, 31, 42}.</a:t>
            </a:r>
          </a:p>
          <a:p>
            <a:r>
              <a:rPr lang="en-IN" sz="1800" dirty="0">
                <a:latin typeface="Proxima Nova" panose="020B0604020202020204" charset="0"/>
              </a:rPr>
              <a:t/>
            </a:r>
            <a:br>
              <a:rPr lang="en-IN" sz="1800" dirty="0">
                <a:latin typeface="Proxima Nova" panose="020B0604020202020204" charset="0"/>
              </a:rPr>
            </a:br>
            <a:endParaRPr lang="en-IN" sz="1800" dirty="0">
              <a:latin typeface="Proxima Nova" panose="020B0604020202020204" charset="0"/>
            </a:endParaRPr>
          </a:p>
          <a:p>
            <a:pPr marL="285750" indent="-285750" algn="just" fontAlgn="base">
              <a:buFont typeface="Arial" panose="020B0604020202020204" pitchFamily="34" charset="0"/>
              <a:buChar char="•"/>
            </a:pPr>
            <a:endParaRPr lang="en-IN" sz="1800" dirty="0" smtClean="0">
              <a:latin typeface="Proxima Nova" panose="020B0604020202020204" charset="0"/>
            </a:endParaRPr>
          </a:p>
        </p:txBody>
      </p:sp>
      <p:pic>
        <p:nvPicPr>
          <p:cNvPr id="4" name="Picture 3"/>
          <p:cNvPicPr>
            <a:picLocks noChangeAspect="1"/>
          </p:cNvPicPr>
          <p:nvPr/>
        </p:nvPicPr>
        <p:blipFill>
          <a:blip r:embed="rId6"/>
          <a:stretch>
            <a:fillRect/>
          </a:stretch>
        </p:blipFill>
        <p:spPr>
          <a:xfrm>
            <a:off x="2011059" y="2296567"/>
            <a:ext cx="4895850" cy="2276475"/>
          </a:xfrm>
          <a:prstGeom prst="rect">
            <a:avLst/>
          </a:prstGeom>
        </p:spPr>
      </p:pic>
    </p:spTree>
    <p:extLst>
      <p:ext uri="{BB962C8B-B14F-4D97-AF65-F5344CB8AC3E}">
        <p14:creationId xmlns:p14="http://schemas.microsoft.com/office/powerpoint/2010/main" val="22341533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SHELL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4" y="672829"/>
            <a:ext cx="7789158" cy="1569630"/>
          </a:xfrm>
          <a:prstGeom prst="rect">
            <a:avLst/>
          </a:prstGeom>
          <a:noFill/>
          <a:ln>
            <a:noFill/>
          </a:ln>
        </p:spPr>
        <p:txBody>
          <a:bodyPr spcFirstLastPara="1" wrap="square" lIns="91425" tIns="91425" rIns="91425" bIns="91425" anchor="t" anchorCtr="0">
            <a:spAutoFit/>
          </a:bodyPr>
          <a:lstStyle/>
          <a:p>
            <a:pPr algn="just" fontAlgn="base"/>
            <a:r>
              <a:rPr lang="en-IN" sz="1800" dirty="0">
                <a:latin typeface="Proxima Nova" panose="020B0604020202020204" charset="0"/>
              </a:rPr>
              <a:t>Now, we again have to compare the values in every sub-list. After comparing, we have to swap them if required in the original array. After comparing and </a:t>
            </a:r>
            <a:r>
              <a:rPr lang="en-IN" sz="1800" dirty="0" smtClean="0">
                <a:latin typeface="Proxima Nova" panose="020B0604020202020204" charset="0"/>
              </a:rPr>
              <a:t>swapping, the updated </a:t>
            </a:r>
            <a:r>
              <a:rPr lang="en-IN" sz="1800" dirty="0">
                <a:latin typeface="Proxima Nova" panose="020B0604020202020204" charset="0"/>
              </a:rPr>
              <a:t>array will look as follows </a:t>
            </a:r>
            <a:r>
              <a:rPr lang="en-IN" sz="1800" dirty="0" smtClean="0">
                <a:latin typeface="Proxima Nova" panose="020B0604020202020204" charset="0"/>
              </a:rPr>
              <a:t>–</a:t>
            </a:r>
            <a:r>
              <a:rPr lang="en-IN" sz="1800" dirty="0">
                <a:latin typeface="Proxima Nova" panose="020B0604020202020204" charset="0"/>
              </a:rPr>
              <a:t/>
            </a:r>
            <a:br>
              <a:rPr lang="en-IN" sz="1800" dirty="0">
                <a:latin typeface="Proxima Nova" panose="020B0604020202020204" charset="0"/>
              </a:rPr>
            </a:br>
            <a:endParaRPr lang="en-IN" sz="1800" dirty="0">
              <a:latin typeface="Proxima Nova" panose="020B0604020202020204" charset="0"/>
            </a:endParaRPr>
          </a:p>
          <a:p>
            <a:pPr marL="285750" indent="-285750" algn="just" fontAlgn="base">
              <a:buFont typeface="Arial" panose="020B0604020202020204" pitchFamily="34" charset="0"/>
              <a:buChar char="•"/>
            </a:pPr>
            <a:endParaRPr lang="en-IN" sz="1800" dirty="0" smtClean="0">
              <a:latin typeface="Proxima Nova" panose="020B0604020202020204" charset="0"/>
            </a:endParaRPr>
          </a:p>
        </p:txBody>
      </p:sp>
      <p:pic>
        <p:nvPicPr>
          <p:cNvPr id="4" name="Picture 3"/>
          <p:cNvPicPr>
            <a:picLocks noChangeAspect="1"/>
          </p:cNvPicPr>
          <p:nvPr/>
        </p:nvPicPr>
        <p:blipFill>
          <a:blip r:embed="rId6"/>
          <a:stretch>
            <a:fillRect/>
          </a:stretch>
        </p:blipFill>
        <p:spPr>
          <a:xfrm>
            <a:off x="1915059" y="1642800"/>
            <a:ext cx="4895850" cy="2276475"/>
          </a:xfrm>
          <a:prstGeom prst="rect">
            <a:avLst/>
          </a:prstGeom>
        </p:spPr>
      </p:pic>
      <p:pic>
        <p:nvPicPr>
          <p:cNvPr id="2" name="Picture 1"/>
          <p:cNvPicPr>
            <a:picLocks noChangeAspect="1"/>
          </p:cNvPicPr>
          <p:nvPr/>
        </p:nvPicPr>
        <p:blipFill>
          <a:blip r:embed="rId7"/>
          <a:stretch>
            <a:fillRect/>
          </a:stretch>
        </p:blipFill>
        <p:spPr>
          <a:xfrm>
            <a:off x="1915059" y="4162287"/>
            <a:ext cx="5038725" cy="733425"/>
          </a:xfrm>
          <a:prstGeom prst="rect">
            <a:avLst/>
          </a:prstGeom>
        </p:spPr>
      </p:pic>
    </p:spTree>
    <p:extLst>
      <p:ext uri="{BB962C8B-B14F-4D97-AF65-F5344CB8AC3E}">
        <p14:creationId xmlns:p14="http://schemas.microsoft.com/office/powerpoint/2010/main" val="11634328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SHELL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4" y="1011876"/>
            <a:ext cx="4028818" cy="2954625"/>
          </a:xfrm>
          <a:prstGeom prst="rect">
            <a:avLst/>
          </a:prstGeom>
          <a:noFill/>
          <a:ln>
            <a:noFill/>
          </a:ln>
        </p:spPr>
        <p:txBody>
          <a:bodyPr spcFirstLastPara="1" wrap="square" lIns="91425" tIns="91425" rIns="91425" bIns="91425" anchor="t" anchorCtr="0">
            <a:spAutoFit/>
          </a:bodyPr>
          <a:lstStyle/>
          <a:p>
            <a:pPr marL="285750" indent="-285750" algn="just" fontAlgn="base">
              <a:buFont typeface="Arial" panose="020B0604020202020204" pitchFamily="34" charset="0"/>
              <a:buChar char="•"/>
            </a:pPr>
            <a:r>
              <a:rPr lang="en-IN" sz="1800" dirty="0" smtClean="0">
                <a:latin typeface="Proxima Nova" panose="020B0604020202020204" charset="0"/>
              </a:rPr>
              <a:t>In </a:t>
            </a:r>
            <a:r>
              <a:rPr lang="en-IN" sz="1800" dirty="0">
                <a:latin typeface="Proxima Nova" panose="020B0604020202020204" charset="0"/>
              </a:rPr>
              <a:t>the third loop, elements are lying at the interval of 1 (n/8 = 1), </a:t>
            </a:r>
            <a:endParaRPr lang="en-IN" sz="1800" dirty="0" smtClean="0">
              <a:latin typeface="Proxima Nova" panose="020B0604020202020204" charset="0"/>
            </a:endParaRPr>
          </a:p>
          <a:p>
            <a:pPr marL="285750" indent="-285750" algn="just" fontAlgn="base">
              <a:buFont typeface="Arial" panose="020B0604020202020204" pitchFamily="34" charset="0"/>
              <a:buChar char="•"/>
            </a:pPr>
            <a:r>
              <a:rPr lang="en-IN" sz="1800" dirty="0" smtClean="0">
                <a:latin typeface="Proxima Nova" panose="020B0604020202020204" charset="0"/>
              </a:rPr>
              <a:t>where </a:t>
            </a:r>
            <a:r>
              <a:rPr lang="en-IN" sz="1800" dirty="0">
                <a:latin typeface="Proxima Nova" panose="020B0604020202020204" charset="0"/>
              </a:rPr>
              <a:t>n = 8. </a:t>
            </a:r>
            <a:endParaRPr lang="en-IN" sz="1800" dirty="0" smtClean="0">
              <a:latin typeface="Proxima Nova" panose="020B0604020202020204" charset="0"/>
            </a:endParaRPr>
          </a:p>
          <a:p>
            <a:pPr marL="285750" indent="-285750" algn="just" fontAlgn="base">
              <a:buFont typeface="Arial" panose="020B0604020202020204" pitchFamily="34" charset="0"/>
              <a:buChar char="•"/>
            </a:pPr>
            <a:endParaRPr lang="en-IN" sz="1800" dirty="0">
              <a:latin typeface="Proxima Nova" panose="020B0604020202020204" charset="0"/>
            </a:endParaRPr>
          </a:p>
          <a:p>
            <a:pPr marL="285750" indent="-285750" algn="just" fontAlgn="base">
              <a:buFont typeface="Arial" panose="020B0604020202020204" pitchFamily="34" charset="0"/>
              <a:buChar char="•"/>
            </a:pPr>
            <a:r>
              <a:rPr lang="en-IN" sz="1800" dirty="0" smtClean="0">
                <a:latin typeface="Proxima Nova" panose="020B0604020202020204" charset="0"/>
              </a:rPr>
              <a:t>At </a:t>
            </a:r>
            <a:r>
              <a:rPr lang="en-IN" sz="1800" dirty="0">
                <a:latin typeface="Proxima Nova" panose="020B0604020202020204" charset="0"/>
              </a:rPr>
              <a:t>last, we use the interval of value 1 to sort the rest of the array elements</a:t>
            </a:r>
            <a:r>
              <a:rPr lang="en-IN" sz="1800" dirty="0" smtClean="0">
                <a:latin typeface="Proxima Nova" panose="020B0604020202020204" charset="0"/>
              </a:rPr>
              <a:t>.</a:t>
            </a:r>
          </a:p>
          <a:p>
            <a:pPr marL="285750" indent="-285750" algn="just" fontAlgn="base">
              <a:buFont typeface="Arial" panose="020B0604020202020204" pitchFamily="34" charset="0"/>
              <a:buChar char="•"/>
            </a:pPr>
            <a:endParaRPr lang="en-IN" sz="1800" dirty="0" smtClean="0">
              <a:latin typeface="Proxima Nova" panose="020B0604020202020204" charset="0"/>
            </a:endParaRPr>
          </a:p>
          <a:p>
            <a:pPr marL="285750" indent="-285750" algn="just" fontAlgn="base">
              <a:buFont typeface="Arial" panose="020B0604020202020204" pitchFamily="34" charset="0"/>
              <a:buChar char="•"/>
            </a:pPr>
            <a:r>
              <a:rPr lang="en-IN" sz="1800" dirty="0" smtClean="0">
                <a:latin typeface="Proxima Nova" panose="020B0604020202020204" charset="0"/>
              </a:rPr>
              <a:t>In </a:t>
            </a:r>
            <a:r>
              <a:rPr lang="en-IN" sz="1800" dirty="0">
                <a:latin typeface="Proxima Nova" panose="020B0604020202020204" charset="0"/>
              </a:rPr>
              <a:t>this step, shell sort uses insertion sort to sort the array elements.</a:t>
            </a:r>
          </a:p>
        </p:txBody>
      </p:sp>
      <p:pic>
        <p:nvPicPr>
          <p:cNvPr id="3" name="Picture 2"/>
          <p:cNvPicPr>
            <a:picLocks noChangeAspect="1"/>
          </p:cNvPicPr>
          <p:nvPr/>
        </p:nvPicPr>
        <p:blipFill>
          <a:blip r:embed="rId6"/>
          <a:stretch>
            <a:fillRect/>
          </a:stretch>
        </p:blipFill>
        <p:spPr>
          <a:xfrm>
            <a:off x="5200747" y="795806"/>
            <a:ext cx="3095625" cy="4067175"/>
          </a:xfrm>
          <a:prstGeom prst="rect">
            <a:avLst/>
          </a:prstGeom>
        </p:spPr>
      </p:pic>
    </p:spTree>
    <p:extLst>
      <p:ext uri="{BB962C8B-B14F-4D97-AF65-F5344CB8AC3E}">
        <p14:creationId xmlns:p14="http://schemas.microsoft.com/office/powerpoint/2010/main" val="40365429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SHELL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212950" cy="2123628"/>
          </a:xfrm>
          <a:prstGeom prst="rect">
            <a:avLst/>
          </a:prstGeom>
          <a:noFill/>
          <a:ln>
            <a:noFill/>
          </a:ln>
        </p:spPr>
        <p:txBody>
          <a:bodyPr spcFirstLastPara="1" wrap="square" lIns="91425" tIns="91425" rIns="91425" bIns="91425" anchor="t" anchorCtr="0">
            <a:spAutoFit/>
          </a:bodyPr>
          <a:lstStyle/>
          <a:p>
            <a:pPr fontAlgn="base"/>
            <a:r>
              <a:rPr lang="en-IN" sz="1800" b="1" dirty="0" smtClean="0">
                <a:latin typeface="Proxima Nova" panose="020B0604020202020204" charset="0"/>
              </a:rPr>
              <a:t>Algorithm</a:t>
            </a:r>
            <a:r>
              <a:rPr lang="en-IN" sz="1800" b="1" dirty="0">
                <a:latin typeface="Proxima Nova" panose="020B0604020202020204" charset="0"/>
              </a:rPr>
              <a:t>:</a:t>
            </a:r>
          </a:p>
          <a:p>
            <a:pPr fontAlgn="base"/>
            <a:endParaRPr lang="en-IN" sz="1800" dirty="0" smtClean="0">
              <a:latin typeface="Proxima Nova" panose="020B0604020202020204" charset="0"/>
            </a:endParaRPr>
          </a:p>
          <a:p>
            <a:pPr fontAlgn="base"/>
            <a:r>
              <a:rPr lang="en-IN" sz="1800" dirty="0" smtClean="0">
                <a:latin typeface="Proxima Nova" panose="020B0604020202020204" charset="0"/>
              </a:rPr>
              <a:t>Step </a:t>
            </a:r>
            <a:r>
              <a:rPr lang="en-IN" sz="1800" dirty="0">
                <a:latin typeface="Proxima Nova" panose="020B0604020202020204" charset="0"/>
              </a:rPr>
              <a:t>1</a:t>
            </a:r>
            <a:r>
              <a:rPr lang="en-IN" sz="1800" dirty="0" smtClean="0">
                <a:latin typeface="Proxima Nova" panose="020B0604020202020204" charset="0"/>
              </a:rPr>
              <a:t> </a:t>
            </a:r>
            <a:r>
              <a:rPr lang="en-IN" sz="1800" dirty="0">
                <a:latin typeface="Proxima Nova" panose="020B0604020202020204" charset="0"/>
              </a:rPr>
              <a:t>− Initialize the value of gap size. Example: h</a:t>
            </a:r>
            <a:br>
              <a:rPr lang="en-IN" sz="1800" dirty="0">
                <a:latin typeface="Proxima Nova" panose="020B0604020202020204" charset="0"/>
              </a:rPr>
            </a:br>
            <a:r>
              <a:rPr lang="en-IN" sz="1800" dirty="0">
                <a:latin typeface="Proxima Nova" panose="020B0604020202020204" charset="0"/>
              </a:rPr>
              <a:t>Step </a:t>
            </a:r>
            <a:r>
              <a:rPr lang="en-IN" sz="1800" dirty="0" smtClean="0">
                <a:latin typeface="Proxima Nova" panose="020B0604020202020204" charset="0"/>
              </a:rPr>
              <a:t>2 </a:t>
            </a:r>
            <a:r>
              <a:rPr lang="en-IN" sz="1800" dirty="0">
                <a:latin typeface="Proxima Nova" panose="020B0604020202020204" charset="0"/>
              </a:rPr>
              <a:t>− Divide the list into smaller sub-part. Each must have equal intervals to h</a:t>
            </a:r>
            <a:br>
              <a:rPr lang="en-IN" sz="1800" dirty="0">
                <a:latin typeface="Proxima Nova" panose="020B0604020202020204" charset="0"/>
              </a:rPr>
            </a:br>
            <a:r>
              <a:rPr lang="en-IN" sz="1800" dirty="0">
                <a:latin typeface="Proxima Nova" panose="020B0604020202020204" charset="0"/>
              </a:rPr>
              <a:t>Step </a:t>
            </a:r>
            <a:r>
              <a:rPr lang="en-IN" sz="1800" dirty="0" smtClean="0">
                <a:latin typeface="Proxima Nova" panose="020B0604020202020204" charset="0"/>
              </a:rPr>
              <a:t>3 </a:t>
            </a:r>
            <a:r>
              <a:rPr lang="en-IN" sz="1800" dirty="0">
                <a:latin typeface="Proxima Nova" panose="020B0604020202020204" charset="0"/>
              </a:rPr>
              <a:t>− Sort these sub-lists using insertion sort</a:t>
            </a:r>
            <a:br>
              <a:rPr lang="en-IN" sz="1800" dirty="0">
                <a:latin typeface="Proxima Nova" panose="020B0604020202020204" charset="0"/>
              </a:rPr>
            </a:br>
            <a:r>
              <a:rPr lang="en-IN" sz="1800" dirty="0">
                <a:latin typeface="Proxima Nova" panose="020B0604020202020204" charset="0"/>
              </a:rPr>
              <a:t>Step </a:t>
            </a:r>
            <a:r>
              <a:rPr lang="en-IN" sz="1800" dirty="0" smtClean="0">
                <a:latin typeface="Proxima Nova" panose="020B0604020202020204" charset="0"/>
              </a:rPr>
              <a:t>4 </a:t>
            </a:r>
            <a:r>
              <a:rPr lang="en-IN" sz="1800" dirty="0">
                <a:latin typeface="Proxima Nova" panose="020B0604020202020204" charset="0"/>
              </a:rPr>
              <a:t>– Repeat this step 2 until the list is sorted.</a:t>
            </a:r>
            <a:br>
              <a:rPr lang="en-IN" sz="1800" dirty="0">
                <a:latin typeface="Proxima Nova" panose="020B0604020202020204" charset="0"/>
              </a:rPr>
            </a:br>
            <a:r>
              <a:rPr lang="en-IN" sz="1800" dirty="0">
                <a:latin typeface="Proxima Nova" panose="020B0604020202020204" charset="0"/>
              </a:rPr>
              <a:t>Step </a:t>
            </a:r>
            <a:r>
              <a:rPr lang="en-IN" sz="1800" dirty="0" smtClean="0">
                <a:latin typeface="Proxima Nova" panose="020B0604020202020204" charset="0"/>
              </a:rPr>
              <a:t>5 </a:t>
            </a:r>
            <a:r>
              <a:rPr lang="en-IN" sz="1800" dirty="0">
                <a:latin typeface="Proxima Nova" panose="020B0604020202020204" charset="0"/>
              </a:rPr>
              <a:t>– Print a sorted list</a:t>
            </a:r>
            <a:r>
              <a:rPr lang="en-IN" sz="1800" dirty="0" smtClean="0">
                <a:latin typeface="Proxima Nova" panose="020B0604020202020204" charset="0"/>
              </a:rPr>
              <a:t>.</a:t>
            </a:r>
            <a:endParaRPr lang="en-IN" sz="1800" dirty="0">
              <a:latin typeface="Proxima Nova" panose="020B0604020202020204" charset="0"/>
            </a:endParaRPr>
          </a:p>
        </p:txBody>
      </p:sp>
    </p:spTree>
    <p:extLst>
      <p:ext uri="{BB962C8B-B14F-4D97-AF65-F5344CB8AC3E}">
        <p14:creationId xmlns:p14="http://schemas.microsoft.com/office/powerpoint/2010/main" val="14995147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HEAP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212950" cy="3877954"/>
          </a:xfrm>
          <a:prstGeom prst="rect">
            <a:avLst/>
          </a:prstGeom>
          <a:noFill/>
          <a:ln>
            <a:noFill/>
          </a:ln>
        </p:spPr>
        <p:txBody>
          <a:bodyPr spcFirstLastPara="1" wrap="square" lIns="91425" tIns="91425" rIns="91425" bIns="91425" anchor="t" anchorCtr="0">
            <a:spAutoFit/>
          </a:bodyPr>
          <a:lstStyle/>
          <a:p>
            <a:pPr marL="285750" lvl="1" indent="-285750" algn="just">
              <a:buFont typeface="Arial" panose="020B0604020202020204" pitchFamily="34" charset="0"/>
              <a:buChar char="•"/>
            </a:pPr>
            <a:r>
              <a:rPr lang="en-IN" sz="1600" dirty="0" smtClean="0">
                <a:latin typeface="Proxima Nova" panose="020B0604020202020204" charset="0"/>
              </a:rPr>
              <a:t>Heap </a:t>
            </a:r>
            <a:r>
              <a:rPr lang="en-IN" sz="1600" dirty="0">
                <a:latin typeface="Proxima Nova" panose="020B0604020202020204" charset="0"/>
              </a:rPr>
              <a:t>sort is one of the sorting algorithms used to arrange a list of elements in order. </a:t>
            </a:r>
            <a:endParaRPr lang="en-IN" sz="1600" dirty="0" smtClean="0">
              <a:latin typeface="Proxima Nova" panose="020B0604020202020204" charset="0"/>
            </a:endParaRPr>
          </a:p>
          <a:p>
            <a:pPr marL="285750" lvl="1" indent="-285750" algn="just">
              <a:buFont typeface="Arial" panose="020B0604020202020204" pitchFamily="34" charset="0"/>
              <a:buChar char="•"/>
            </a:pPr>
            <a:endParaRPr lang="en-IN" sz="1600" dirty="0" smtClean="0">
              <a:latin typeface="Proxima Nova" panose="020B0604020202020204" charset="0"/>
            </a:endParaRPr>
          </a:p>
          <a:p>
            <a:pPr marL="285750" lvl="1" indent="-285750" algn="just">
              <a:buFont typeface="Arial" panose="020B0604020202020204" pitchFamily="34" charset="0"/>
              <a:buChar char="•"/>
            </a:pPr>
            <a:r>
              <a:rPr lang="en-IN" sz="1600" dirty="0" smtClean="0">
                <a:latin typeface="Proxima Nova" panose="020B0604020202020204" charset="0"/>
              </a:rPr>
              <a:t>Heap sort </a:t>
            </a:r>
            <a:r>
              <a:rPr lang="en-IN" sz="1600" dirty="0">
                <a:latin typeface="Proxima Nova" panose="020B0604020202020204" charset="0"/>
              </a:rPr>
              <a:t>algorithm uses one of the tree concepts called Heap Tree. </a:t>
            </a:r>
            <a:endParaRPr lang="en-IN" sz="1600" dirty="0" smtClean="0">
              <a:latin typeface="Proxima Nova" panose="020B0604020202020204" charset="0"/>
            </a:endParaRPr>
          </a:p>
          <a:p>
            <a:pPr marL="285750" lvl="1" indent="-285750" algn="just">
              <a:buFont typeface="Arial" panose="020B0604020202020204" pitchFamily="34" charset="0"/>
              <a:buChar char="•"/>
            </a:pPr>
            <a:endParaRPr lang="en-IN" sz="1600" dirty="0" smtClean="0">
              <a:latin typeface="Proxima Nova" panose="020B0604020202020204" charset="0"/>
            </a:endParaRPr>
          </a:p>
          <a:p>
            <a:pPr marL="285750" lvl="1" indent="-285750" algn="just" fontAlgn="base">
              <a:buFont typeface="Arial" panose="020B0604020202020204" pitchFamily="34" charset="0"/>
              <a:buChar char="•"/>
            </a:pPr>
            <a:r>
              <a:rPr lang="en-IN" sz="1600" dirty="0">
                <a:latin typeface="Proxima Nova" panose="020B0604020202020204" charset="0"/>
              </a:rPr>
              <a:t>Let us first define a </a:t>
            </a:r>
            <a:r>
              <a:rPr lang="en-IN" sz="1600" b="1" dirty="0">
                <a:latin typeface="Proxima Nova" panose="020B0604020202020204" charset="0"/>
              </a:rPr>
              <a:t>Complete Binary Tree</a:t>
            </a:r>
            <a:r>
              <a:rPr lang="en-IN" sz="1600" dirty="0">
                <a:latin typeface="Proxima Nova" panose="020B0604020202020204" charset="0"/>
              </a:rPr>
              <a:t>. A complete binary tree is a binary tree in which every level, except possibly the last, is completely filled, and all nodes are as far left as possible.</a:t>
            </a:r>
          </a:p>
          <a:p>
            <a:pPr marL="285750" lvl="1" indent="-285750" algn="just" fontAlgn="base">
              <a:buFont typeface="Arial" panose="020B0604020202020204" pitchFamily="34" charset="0"/>
              <a:buChar char="•"/>
            </a:pPr>
            <a:endParaRPr lang="en-IN" sz="1600" dirty="0">
              <a:latin typeface="Proxima Nova" panose="020B0604020202020204" charset="0"/>
            </a:endParaRPr>
          </a:p>
          <a:p>
            <a:pPr marL="285750" lvl="1" indent="-285750" algn="just" fontAlgn="base">
              <a:buFont typeface="Arial" panose="020B0604020202020204" pitchFamily="34" charset="0"/>
              <a:buChar char="•"/>
            </a:pPr>
            <a:r>
              <a:rPr lang="en-IN" sz="1600" dirty="0">
                <a:latin typeface="Proxima Nova" panose="020B0604020202020204" charset="0"/>
              </a:rPr>
              <a:t>A </a:t>
            </a:r>
            <a:r>
              <a:rPr lang="en-IN" sz="1600" b="1" dirty="0">
                <a:latin typeface="Proxima Nova" panose="020B0604020202020204" charset="0"/>
              </a:rPr>
              <a:t>Binary Heap</a:t>
            </a:r>
            <a:r>
              <a:rPr lang="en-IN" sz="1600" dirty="0">
                <a:latin typeface="Proxima Nova" panose="020B0604020202020204" charset="0"/>
              </a:rPr>
              <a:t> is a Complete Binary Tree where items are stored in a special order such that the value in a parent node is greater(or smaller) than the values in its two children nodes. </a:t>
            </a:r>
          </a:p>
          <a:p>
            <a:pPr marL="285750" lvl="1" indent="-285750" algn="just" fontAlgn="base">
              <a:buFont typeface="Arial" panose="020B0604020202020204" pitchFamily="34" charset="0"/>
              <a:buChar char="•"/>
            </a:pPr>
            <a:endParaRPr lang="en-IN" sz="1600" dirty="0">
              <a:latin typeface="Proxima Nova" panose="020B0604020202020204" charset="0"/>
            </a:endParaRPr>
          </a:p>
          <a:p>
            <a:pPr marL="285750" lvl="1" indent="-285750" algn="just" fontAlgn="base">
              <a:buFont typeface="Arial" panose="020B0604020202020204" pitchFamily="34" charset="0"/>
              <a:buChar char="•"/>
            </a:pPr>
            <a:r>
              <a:rPr lang="en-IN" sz="1600" dirty="0">
                <a:latin typeface="Proxima Nova" panose="020B0604020202020204" charset="0"/>
              </a:rPr>
              <a:t>The former is called max heap and the latter is called min-heap. </a:t>
            </a:r>
          </a:p>
          <a:p>
            <a:pPr marL="285750" lvl="1" indent="-285750" algn="just" fontAlgn="base">
              <a:buFont typeface="Arial" panose="020B0604020202020204" pitchFamily="34" charset="0"/>
              <a:buChar char="•"/>
            </a:pPr>
            <a:endParaRPr lang="en-IN" sz="1600" dirty="0">
              <a:latin typeface="Proxima Nova" panose="020B0604020202020204" charset="0"/>
            </a:endParaRPr>
          </a:p>
          <a:p>
            <a:pPr marL="285750" lvl="1" indent="-285750" algn="just" fontAlgn="base">
              <a:buFont typeface="Arial" panose="020B0604020202020204" pitchFamily="34" charset="0"/>
              <a:buChar char="•"/>
            </a:pPr>
            <a:r>
              <a:rPr lang="en-IN" sz="1600" dirty="0">
                <a:latin typeface="Proxima Nova" panose="020B0604020202020204" charset="0"/>
              </a:rPr>
              <a:t>The heap can be represented by a binary tree or array</a:t>
            </a:r>
            <a:r>
              <a:rPr lang="en-IN" sz="1600" dirty="0" smtClean="0">
                <a:latin typeface="Proxima Nova" panose="020B0604020202020204" charset="0"/>
              </a:rPr>
              <a:t>.</a:t>
            </a:r>
            <a:endParaRPr lang="en-IN" sz="1600" dirty="0">
              <a:latin typeface="Proxima Nova" panose="020B0604020202020204" charset="0"/>
            </a:endParaRPr>
          </a:p>
        </p:txBody>
      </p:sp>
    </p:spTree>
    <p:extLst>
      <p:ext uri="{BB962C8B-B14F-4D97-AF65-F5344CB8AC3E}">
        <p14:creationId xmlns:p14="http://schemas.microsoft.com/office/powerpoint/2010/main" val="35786655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HEAP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212950" cy="677078"/>
          </a:xfrm>
          <a:prstGeom prst="rect">
            <a:avLst/>
          </a:prstGeom>
          <a:noFill/>
          <a:ln>
            <a:noFill/>
          </a:ln>
        </p:spPr>
        <p:txBody>
          <a:bodyPr spcFirstLastPara="1" wrap="square" lIns="91425" tIns="91425" rIns="91425" bIns="91425" anchor="t" anchorCtr="0">
            <a:spAutoFit/>
          </a:bodyPr>
          <a:lstStyle/>
          <a:p>
            <a:pPr marL="285750" lvl="1" indent="-285750" algn="just">
              <a:buFont typeface="Arial" panose="020B0604020202020204" pitchFamily="34" charset="0"/>
              <a:buChar char="•"/>
            </a:pPr>
            <a:endParaRPr lang="en-IN" sz="1600" dirty="0" smtClean="0">
              <a:latin typeface="Proxima Nova" panose="020B0604020202020204" charset="0"/>
            </a:endParaRPr>
          </a:p>
          <a:p>
            <a:pPr marL="285750" lvl="1" indent="-285750" algn="just">
              <a:buFont typeface="Arial" panose="020B0604020202020204" pitchFamily="34" charset="0"/>
              <a:buChar char="•"/>
            </a:pPr>
            <a:endParaRPr lang="en-IN" sz="1600" dirty="0" smtClean="0">
              <a:latin typeface="Proxima Nova" panose="020B0604020202020204" charset="0"/>
            </a:endParaRPr>
          </a:p>
        </p:txBody>
      </p:sp>
      <p:pic>
        <p:nvPicPr>
          <p:cNvPr id="2" name="Picture 1"/>
          <p:cNvPicPr>
            <a:picLocks noChangeAspect="1"/>
          </p:cNvPicPr>
          <p:nvPr/>
        </p:nvPicPr>
        <p:blipFill>
          <a:blip r:embed="rId6"/>
          <a:stretch>
            <a:fillRect/>
          </a:stretch>
        </p:blipFill>
        <p:spPr>
          <a:xfrm>
            <a:off x="1412160" y="1144769"/>
            <a:ext cx="5845328" cy="3165672"/>
          </a:xfrm>
          <a:prstGeom prst="rect">
            <a:avLst/>
          </a:prstGeom>
        </p:spPr>
      </p:pic>
    </p:spTree>
    <p:extLst>
      <p:ext uri="{BB962C8B-B14F-4D97-AF65-F5344CB8AC3E}">
        <p14:creationId xmlns:p14="http://schemas.microsoft.com/office/powerpoint/2010/main" val="20716774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HEAP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339047" y="672829"/>
            <a:ext cx="4130211" cy="3877954"/>
          </a:xfrm>
          <a:prstGeom prst="rect">
            <a:avLst/>
          </a:prstGeom>
          <a:noFill/>
          <a:ln>
            <a:noFill/>
          </a:ln>
        </p:spPr>
        <p:txBody>
          <a:bodyPr spcFirstLastPara="1" wrap="square" lIns="91425" tIns="91425" rIns="91425" bIns="91425" anchor="t" anchorCtr="0">
            <a:spAutoFit/>
          </a:bodyPr>
          <a:lstStyle/>
          <a:p>
            <a:pPr lvl="1" algn="just" fontAlgn="base"/>
            <a:r>
              <a:rPr lang="en-IN" sz="1600" b="1" dirty="0" smtClean="0">
                <a:latin typeface="Proxima Nova" panose="020B0604020202020204" charset="0"/>
              </a:rPr>
              <a:t>Relationship </a:t>
            </a:r>
            <a:r>
              <a:rPr lang="en-IN" sz="1600" b="1" dirty="0">
                <a:latin typeface="Proxima Nova" panose="020B0604020202020204" charset="0"/>
              </a:rPr>
              <a:t>between Array Indexes and Tree Elements</a:t>
            </a:r>
          </a:p>
          <a:p>
            <a:pPr marL="285750" lvl="1" indent="-285750" algn="just" fontAlgn="base">
              <a:buFont typeface="Arial" panose="020B0604020202020204" pitchFamily="34" charset="0"/>
              <a:buChar char="•"/>
            </a:pPr>
            <a:endParaRPr lang="en-IN" sz="1600" dirty="0" smtClean="0">
              <a:latin typeface="Proxima Nova" panose="020B0604020202020204" charset="0"/>
            </a:endParaRPr>
          </a:p>
          <a:p>
            <a:pPr lvl="1" algn="just" fontAlgn="base"/>
            <a:r>
              <a:rPr lang="en-IN" sz="1600" dirty="0" smtClean="0">
                <a:latin typeface="Proxima Nova" panose="020B0604020202020204" charset="0"/>
              </a:rPr>
              <a:t>A </a:t>
            </a:r>
            <a:r>
              <a:rPr lang="en-IN" sz="1600" dirty="0">
                <a:latin typeface="Proxima Nova" panose="020B0604020202020204" charset="0"/>
              </a:rPr>
              <a:t>complete binary tree has an interesting property that we can use to find the children and parents of any node</a:t>
            </a:r>
            <a:r>
              <a:rPr lang="en-IN" sz="1600" dirty="0" smtClean="0">
                <a:latin typeface="Proxima Nova" panose="020B0604020202020204" charset="0"/>
              </a:rPr>
              <a:t>.</a:t>
            </a:r>
            <a:endParaRPr lang="en-IN" sz="1600" dirty="0">
              <a:latin typeface="Proxima Nova" panose="020B0604020202020204" charset="0"/>
            </a:endParaRPr>
          </a:p>
          <a:p>
            <a:pPr lvl="1" algn="just" fontAlgn="base"/>
            <a:endParaRPr lang="en-IN" sz="1600" dirty="0" smtClean="0">
              <a:latin typeface="Proxima Nova" panose="020B0604020202020204" charset="0"/>
            </a:endParaRPr>
          </a:p>
          <a:p>
            <a:pPr lvl="1" algn="just" fontAlgn="base"/>
            <a:r>
              <a:rPr lang="en-IN" sz="1600" dirty="0" smtClean="0">
                <a:latin typeface="Proxima Nova" panose="020B0604020202020204" charset="0"/>
              </a:rPr>
              <a:t>If </a:t>
            </a:r>
            <a:r>
              <a:rPr lang="en-IN" sz="1600" dirty="0">
                <a:latin typeface="Proxima Nova" panose="020B0604020202020204" charset="0"/>
              </a:rPr>
              <a:t>the index of any element in the array is </a:t>
            </a:r>
            <a:r>
              <a:rPr lang="en-IN" sz="1600" dirty="0" err="1">
                <a:latin typeface="Proxima Nova" panose="020B0604020202020204" charset="0"/>
              </a:rPr>
              <a:t>i</a:t>
            </a:r>
            <a:r>
              <a:rPr lang="en-IN" sz="1600" dirty="0">
                <a:latin typeface="Proxima Nova" panose="020B0604020202020204" charset="0"/>
              </a:rPr>
              <a:t>, </a:t>
            </a:r>
            <a:endParaRPr lang="en-IN" sz="1600" dirty="0" smtClean="0">
              <a:latin typeface="Proxima Nova" panose="020B0604020202020204" charset="0"/>
            </a:endParaRPr>
          </a:p>
          <a:p>
            <a:pPr lvl="1" algn="just" fontAlgn="base"/>
            <a:endParaRPr lang="en-IN" sz="1600" dirty="0" smtClean="0">
              <a:latin typeface="Proxima Nova" panose="020B0604020202020204" charset="0"/>
            </a:endParaRPr>
          </a:p>
          <a:p>
            <a:pPr lvl="1" algn="just" fontAlgn="base"/>
            <a:r>
              <a:rPr lang="en-IN" sz="1600" dirty="0" smtClean="0">
                <a:latin typeface="Proxima Nova" panose="020B0604020202020204" charset="0"/>
              </a:rPr>
              <a:t>the </a:t>
            </a:r>
            <a:r>
              <a:rPr lang="en-IN" sz="1600" dirty="0">
                <a:latin typeface="Proxima Nova" panose="020B0604020202020204" charset="0"/>
              </a:rPr>
              <a:t>element in the index 2i+1 will become the left child and element in 2i+2 index will become the right child. </a:t>
            </a:r>
          </a:p>
          <a:p>
            <a:pPr lvl="1" algn="just" fontAlgn="base"/>
            <a:endParaRPr lang="en-IN" sz="1600" dirty="0" smtClean="0">
              <a:latin typeface="Proxima Nova" panose="020B0604020202020204" charset="0"/>
            </a:endParaRPr>
          </a:p>
          <a:p>
            <a:pPr lvl="1" algn="just" fontAlgn="base"/>
            <a:r>
              <a:rPr lang="en-IN" sz="1600" dirty="0" smtClean="0">
                <a:latin typeface="Proxima Nova" panose="020B0604020202020204" charset="0"/>
              </a:rPr>
              <a:t>Also</a:t>
            </a:r>
            <a:r>
              <a:rPr lang="en-IN" sz="1600" dirty="0">
                <a:latin typeface="Proxima Nova" panose="020B0604020202020204" charset="0"/>
              </a:rPr>
              <a:t>, the parent of any element at index </a:t>
            </a:r>
            <a:r>
              <a:rPr lang="en-IN" sz="1600" dirty="0" err="1">
                <a:latin typeface="Proxima Nova" panose="020B0604020202020204" charset="0"/>
              </a:rPr>
              <a:t>i</a:t>
            </a:r>
            <a:r>
              <a:rPr lang="en-IN" sz="1600" dirty="0">
                <a:latin typeface="Proxima Nova" panose="020B0604020202020204" charset="0"/>
              </a:rPr>
              <a:t> is given by the lower bound of (i-1)/2.</a:t>
            </a:r>
          </a:p>
        </p:txBody>
      </p:sp>
      <p:pic>
        <p:nvPicPr>
          <p:cNvPr id="3" name="Picture 2"/>
          <p:cNvPicPr>
            <a:picLocks noChangeAspect="1"/>
          </p:cNvPicPr>
          <p:nvPr/>
        </p:nvPicPr>
        <p:blipFill>
          <a:blip r:embed="rId6"/>
          <a:stretch>
            <a:fillRect/>
          </a:stretch>
        </p:blipFill>
        <p:spPr>
          <a:xfrm>
            <a:off x="4613485" y="1528976"/>
            <a:ext cx="4381500" cy="2352675"/>
          </a:xfrm>
          <a:prstGeom prst="rect">
            <a:avLst/>
          </a:prstGeom>
        </p:spPr>
      </p:pic>
    </p:spTree>
    <p:extLst>
      <p:ext uri="{BB962C8B-B14F-4D97-AF65-F5344CB8AC3E}">
        <p14:creationId xmlns:p14="http://schemas.microsoft.com/office/powerpoint/2010/main" val="17646311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THE EFFICIENT ALGORITHM</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3785621"/>
          </a:xfrm>
          <a:prstGeom prst="rect">
            <a:avLst/>
          </a:prstGeom>
          <a:noFill/>
          <a:ln>
            <a:noFill/>
          </a:ln>
        </p:spPr>
        <p:txBody>
          <a:bodyPr spcFirstLastPara="1" wrap="square" lIns="91425" tIns="91425" rIns="91425" bIns="91425" anchor="t" anchorCtr="0">
            <a:spAutoFit/>
          </a:bodyPr>
          <a:lstStyle/>
          <a:p>
            <a:pPr algn="just"/>
            <a:r>
              <a:rPr lang="en-US" altLang="en-US" sz="1800" b="1" dirty="0" smtClean="0">
                <a:solidFill>
                  <a:srgbClr val="666666"/>
                </a:solidFill>
                <a:latin typeface="Proxima Nova"/>
                <a:ea typeface="Proxima Nova"/>
                <a:cs typeface="Proxima Nova"/>
              </a:rPr>
              <a:t>The </a:t>
            </a:r>
            <a:r>
              <a:rPr lang="en-US" altLang="en-US" sz="1800" b="1" dirty="0">
                <a:solidFill>
                  <a:srgbClr val="666666"/>
                </a:solidFill>
                <a:latin typeface="Proxima Nova"/>
                <a:ea typeface="Proxima Nova"/>
                <a:cs typeface="Proxima Nova"/>
              </a:rPr>
              <a:t>empirical (or a posteriori) approach:</a:t>
            </a:r>
          </a:p>
          <a:p>
            <a:pPr algn="just"/>
            <a:r>
              <a:rPr lang="en-US" altLang="en-US" sz="1800" dirty="0">
                <a:solidFill>
                  <a:srgbClr val="666666"/>
                </a:solidFill>
                <a:latin typeface="Proxima Nova"/>
                <a:ea typeface="Proxima Nova"/>
                <a:cs typeface="Proxima Nova"/>
              </a:rPr>
              <a:t>We write the programs for various competing techniques and then that programs is tested on the computer using different instances.</a:t>
            </a:r>
          </a:p>
          <a:p>
            <a:pPr algn="just"/>
            <a:endParaRPr lang="en-US" altLang="en-US" sz="1800" dirty="0">
              <a:solidFill>
                <a:srgbClr val="666666"/>
              </a:solidFill>
              <a:latin typeface="Proxima Nova"/>
              <a:ea typeface="Proxima Nova"/>
              <a:cs typeface="Proxima Nova"/>
            </a:endParaRPr>
          </a:p>
          <a:p>
            <a:pPr algn="just"/>
            <a:r>
              <a:rPr lang="en-US" altLang="en-US" sz="1800" b="1" dirty="0">
                <a:solidFill>
                  <a:srgbClr val="666666"/>
                </a:solidFill>
                <a:latin typeface="Proxima Nova"/>
                <a:ea typeface="Proxima Nova"/>
                <a:cs typeface="Proxima Nova"/>
              </a:rPr>
              <a:t>The theoretical (or a priori) approach:</a:t>
            </a:r>
          </a:p>
          <a:p>
            <a:pPr algn="just"/>
            <a:r>
              <a:rPr lang="en-US" altLang="en-US" sz="1800" dirty="0">
                <a:solidFill>
                  <a:srgbClr val="666666"/>
                </a:solidFill>
                <a:latin typeface="Proxima Nova"/>
                <a:ea typeface="Proxima Nova"/>
                <a:cs typeface="Proxima Nova"/>
              </a:rPr>
              <a:t>Determining mathematically the quantity of resources needed by each algorithm as a function of the size of the instances considered.</a:t>
            </a:r>
          </a:p>
          <a:p>
            <a:pPr algn="just"/>
            <a:endParaRPr lang="en-US" altLang="en-US" sz="1800" dirty="0">
              <a:solidFill>
                <a:srgbClr val="666666"/>
              </a:solidFill>
              <a:latin typeface="Proxima Nova"/>
              <a:ea typeface="Proxima Nova"/>
              <a:cs typeface="Proxima Nova"/>
            </a:endParaRPr>
          </a:p>
          <a:p>
            <a:pPr algn="just"/>
            <a:r>
              <a:rPr lang="en-US" altLang="en-US" sz="1800" b="1" dirty="0">
                <a:solidFill>
                  <a:srgbClr val="666666"/>
                </a:solidFill>
                <a:latin typeface="Proxima Nova"/>
                <a:ea typeface="Proxima Nova"/>
                <a:cs typeface="Proxima Nova"/>
              </a:rPr>
              <a:t>Hybrid Approach:</a:t>
            </a:r>
          </a:p>
          <a:p>
            <a:pPr algn="just"/>
            <a:r>
              <a:rPr lang="en-US" altLang="en-US" sz="1800" dirty="0">
                <a:solidFill>
                  <a:srgbClr val="666666"/>
                </a:solidFill>
                <a:latin typeface="Proxima Nova"/>
                <a:ea typeface="Proxima Nova"/>
                <a:cs typeface="Proxima Nova"/>
              </a:rPr>
              <a:t>Function that define the Algorithms efficiency is determined by theoretically approach and then numerical parameters are determined by empirical when program executes on machine.</a:t>
            </a:r>
          </a:p>
          <a:p>
            <a:pPr algn="just"/>
            <a:endParaRPr lang="en-US" altLang="en-US" sz="1800" dirty="0">
              <a:solidFill>
                <a:srgbClr val="666666"/>
              </a:solidFill>
              <a:latin typeface="Proxima Nova"/>
              <a:ea typeface="Proxima Nova"/>
              <a:cs typeface="Proxima Nova"/>
            </a:endParaRPr>
          </a:p>
        </p:txBody>
      </p:sp>
    </p:spTree>
    <p:extLst>
      <p:ext uri="{BB962C8B-B14F-4D97-AF65-F5344CB8AC3E}">
        <p14:creationId xmlns:p14="http://schemas.microsoft.com/office/powerpoint/2010/main" val="24056624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HEAP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212950" cy="3508623"/>
          </a:xfrm>
          <a:prstGeom prst="rect">
            <a:avLst/>
          </a:prstGeom>
          <a:noFill/>
          <a:ln>
            <a:noFill/>
          </a:ln>
        </p:spPr>
        <p:txBody>
          <a:bodyPr spcFirstLastPara="1" wrap="square" lIns="91425" tIns="91425" rIns="91425" bIns="91425" anchor="t" anchorCtr="0">
            <a:spAutoFit/>
          </a:bodyPr>
          <a:lstStyle/>
          <a:p>
            <a:pPr lvl="1" algn="just"/>
            <a:r>
              <a:rPr lang="en-IN" sz="1800" b="1" dirty="0" smtClean="0">
                <a:latin typeface="Proxima Nova" panose="020B0604020202020204" charset="0"/>
              </a:rPr>
              <a:t>Algorithm</a:t>
            </a:r>
            <a:endParaRPr lang="en-IN" sz="1800" b="1" dirty="0">
              <a:latin typeface="Proxima Nova" panose="020B0604020202020204" charset="0"/>
            </a:endParaRPr>
          </a:p>
          <a:p>
            <a:pPr lvl="1" algn="just"/>
            <a:endParaRPr lang="en-IN" sz="1800" dirty="0" smtClean="0">
              <a:latin typeface="Proxima Nova" panose="020B0604020202020204" charset="0"/>
            </a:endParaRPr>
          </a:p>
          <a:p>
            <a:pPr lvl="1" algn="just"/>
            <a:r>
              <a:rPr lang="en-IN" sz="1800" dirty="0" smtClean="0">
                <a:latin typeface="Proxima Nova" panose="020B0604020202020204" charset="0"/>
              </a:rPr>
              <a:t>The Heap sort algorithm to arrange a list of elements in </a:t>
            </a:r>
            <a:r>
              <a:rPr lang="en-IN" sz="1800" b="1" dirty="0" smtClean="0">
                <a:latin typeface="Proxima Nova" panose="020B0604020202020204" charset="0"/>
              </a:rPr>
              <a:t>ascending order</a:t>
            </a:r>
            <a:r>
              <a:rPr lang="en-IN" sz="1800" dirty="0" smtClean="0">
                <a:latin typeface="Proxima Nova" panose="020B0604020202020204" charset="0"/>
              </a:rPr>
              <a:t> is performed using following steps...</a:t>
            </a:r>
          </a:p>
          <a:p>
            <a:pPr lvl="1" algn="just"/>
            <a:endParaRPr lang="en-IN" sz="1800" dirty="0" smtClean="0">
              <a:latin typeface="Proxima Nova" panose="020B0604020202020204" charset="0"/>
            </a:endParaRPr>
          </a:p>
          <a:p>
            <a:pPr lvl="1" algn="just"/>
            <a:r>
              <a:rPr lang="en-IN" sz="1800" dirty="0" smtClean="0">
                <a:latin typeface="Proxima Nova" panose="020B0604020202020204" charset="0"/>
              </a:rPr>
              <a:t>Step </a:t>
            </a:r>
            <a:r>
              <a:rPr lang="en-IN" sz="1800" dirty="0">
                <a:latin typeface="Proxima Nova" panose="020B0604020202020204" charset="0"/>
              </a:rPr>
              <a:t>1 - </a:t>
            </a:r>
            <a:r>
              <a:rPr lang="en-IN" sz="1800" dirty="0" smtClean="0">
                <a:latin typeface="Proxima Nova" panose="020B0604020202020204" charset="0"/>
              </a:rPr>
              <a:t> Construct </a:t>
            </a:r>
            <a:r>
              <a:rPr lang="en-IN" sz="1800" dirty="0">
                <a:latin typeface="Proxima Nova" panose="020B0604020202020204" charset="0"/>
              </a:rPr>
              <a:t>a Binary Tree with given list of Elements.</a:t>
            </a:r>
          </a:p>
          <a:p>
            <a:pPr lvl="1" algn="just"/>
            <a:r>
              <a:rPr lang="en-IN" sz="1800" dirty="0">
                <a:latin typeface="Proxima Nova" panose="020B0604020202020204" charset="0"/>
              </a:rPr>
              <a:t>Step 2 - Transform the Binary Tree into </a:t>
            </a:r>
            <a:r>
              <a:rPr lang="en-IN" sz="1800" dirty="0" smtClean="0">
                <a:latin typeface="Proxima Nova" panose="020B0604020202020204" charset="0"/>
              </a:rPr>
              <a:t>Max </a:t>
            </a:r>
            <a:r>
              <a:rPr lang="en-IN" sz="1800" dirty="0">
                <a:latin typeface="Proxima Nova" panose="020B0604020202020204" charset="0"/>
              </a:rPr>
              <a:t>Heap.</a:t>
            </a:r>
          </a:p>
          <a:p>
            <a:pPr lvl="1" algn="just"/>
            <a:r>
              <a:rPr lang="en-IN" sz="1800" dirty="0">
                <a:latin typeface="Proxima Nova" panose="020B0604020202020204" charset="0"/>
              </a:rPr>
              <a:t>Step 3 - Delete the root element from </a:t>
            </a:r>
            <a:r>
              <a:rPr lang="en-IN" sz="1800" dirty="0" smtClean="0">
                <a:latin typeface="Proxima Nova" panose="020B0604020202020204" charset="0"/>
              </a:rPr>
              <a:t>Max </a:t>
            </a:r>
            <a:r>
              <a:rPr lang="en-IN" sz="1800" dirty="0">
                <a:latin typeface="Proxima Nova" panose="020B0604020202020204" charset="0"/>
              </a:rPr>
              <a:t>Heap using Heapify method.</a:t>
            </a:r>
          </a:p>
          <a:p>
            <a:pPr lvl="1" algn="just"/>
            <a:r>
              <a:rPr lang="en-IN" sz="1800" dirty="0">
                <a:latin typeface="Proxima Nova" panose="020B0604020202020204" charset="0"/>
              </a:rPr>
              <a:t>Step 4 - Put the deleted element into the Sorted list.</a:t>
            </a:r>
          </a:p>
          <a:p>
            <a:pPr lvl="1" algn="just"/>
            <a:r>
              <a:rPr lang="en-IN" sz="1800" dirty="0">
                <a:latin typeface="Proxima Nova" panose="020B0604020202020204" charset="0"/>
              </a:rPr>
              <a:t>Step 5 - Repeat the same until </a:t>
            </a:r>
            <a:r>
              <a:rPr lang="en-IN" sz="1800" dirty="0" smtClean="0">
                <a:latin typeface="Proxima Nova" panose="020B0604020202020204" charset="0"/>
              </a:rPr>
              <a:t>Max </a:t>
            </a:r>
            <a:r>
              <a:rPr lang="en-IN" sz="1800" dirty="0">
                <a:latin typeface="Proxima Nova" panose="020B0604020202020204" charset="0"/>
              </a:rPr>
              <a:t>Heap becomes empty.</a:t>
            </a:r>
          </a:p>
          <a:p>
            <a:pPr lvl="1" algn="just"/>
            <a:r>
              <a:rPr lang="en-IN" sz="1800" dirty="0">
                <a:latin typeface="Proxima Nova" panose="020B0604020202020204" charset="0"/>
              </a:rPr>
              <a:t>Step 6 - Display the sorted list.</a:t>
            </a:r>
          </a:p>
          <a:p>
            <a:pPr lvl="1" algn="just"/>
            <a:endParaRPr lang="en-IN" sz="1800" dirty="0" smtClean="0">
              <a:latin typeface="Proxima Nova" panose="020B0604020202020204" charset="0"/>
            </a:endParaRPr>
          </a:p>
        </p:txBody>
      </p:sp>
    </p:spTree>
    <p:extLst>
      <p:ext uri="{BB962C8B-B14F-4D97-AF65-F5344CB8AC3E}">
        <p14:creationId xmlns:p14="http://schemas.microsoft.com/office/powerpoint/2010/main" val="26289604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BUCKET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212950" cy="2954625"/>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r>
              <a:rPr lang="en-US" sz="1800" dirty="0" smtClean="0">
                <a:latin typeface="Proxima Nova" panose="020B0604020202020204" charset="0"/>
              </a:rPr>
              <a:t>Bucket </a:t>
            </a:r>
            <a:r>
              <a:rPr lang="en-US" sz="1800" dirty="0">
                <a:latin typeface="Proxima Nova" panose="020B0604020202020204" charset="0"/>
              </a:rPr>
              <a:t>Sort is a sorting technique that sorts the elements by first dividing the elements into several groups called </a:t>
            </a:r>
            <a:r>
              <a:rPr lang="en-US" sz="1800" b="1" dirty="0">
                <a:latin typeface="Proxima Nova" panose="020B0604020202020204" charset="0"/>
              </a:rPr>
              <a:t>buckets</a:t>
            </a:r>
            <a:r>
              <a:rPr lang="en-US" sz="1800" dirty="0">
                <a:latin typeface="Proxima Nova" panose="020B0604020202020204" charset="0"/>
              </a:rPr>
              <a:t>. </a:t>
            </a:r>
          </a:p>
          <a:p>
            <a:pPr marL="285750" indent="-285750">
              <a:buFont typeface="Arial" panose="020B0604020202020204" pitchFamily="34" charset="0"/>
              <a:buChar char="•"/>
            </a:pPr>
            <a:endParaRPr lang="en-US" sz="1800" dirty="0">
              <a:latin typeface="Proxima Nova" panose="020B0604020202020204" charset="0"/>
            </a:endParaRPr>
          </a:p>
          <a:p>
            <a:pPr marL="285750" indent="-285750">
              <a:buFont typeface="Arial" panose="020B0604020202020204" pitchFamily="34" charset="0"/>
              <a:buChar char="•"/>
            </a:pPr>
            <a:r>
              <a:rPr lang="en-US" sz="1800" dirty="0">
                <a:latin typeface="Proxima Nova" panose="020B0604020202020204" charset="0"/>
              </a:rPr>
              <a:t>The elements inside each bucket are sorted using any of the </a:t>
            </a:r>
            <a:r>
              <a:rPr lang="en-US" sz="1800" b="1" dirty="0">
                <a:latin typeface="Proxima Nova" panose="020B0604020202020204" charset="0"/>
              </a:rPr>
              <a:t>suitable sorting </a:t>
            </a:r>
            <a:r>
              <a:rPr lang="en-US" sz="1800" dirty="0">
                <a:latin typeface="Proxima Nova" panose="020B0604020202020204" charset="0"/>
              </a:rPr>
              <a:t>algorithms or recursively calling the same algorithm.</a:t>
            </a:r>
          </a:p>
          <a:p>
            <a:pPr marL="285750" indent="-285750">
              <a:buFont typeface="Arial" panose="020B0604020202020204" pitchFamily="34" charset="0"/>
              <a:buChar char="•"/>
            </a:pPr>
            <a:endParaRPr lang="en-US" sz="1800" dirty="0">
              <a:latin typeface="Proxima Nova" panose="020B0604020202020204" charset="0"/>
            </a:endParaRPr>
          </a:p>
          <a:p>
            <a:pPr marL="285750" indent="-285750">
              <a:buFont typeface="Arial" panose="020B0604020202020204" pitchFamily="34" charset="0"/>
              <a:buChar char="•"/>
            </a:pPr>
            <a:r>
              <a:rPr lang="en-US" sz="1800" dirty="0">
                <a:latin typeface="Proxima Nova" panose="020B0604020202020204" charset="0"/>
              </a:rPr>
              <a:t>The process of bucket sort can be understood as a </a:t>
            </a:r>
            <a:r>
              <a:rPr lang="en-US" sz="1800" b="1" dirty="0">
                <a:latin typeface="Proxima Nova" panose="020B0604020202020204" charset="0"/>
              </a:rPr>
              <a:t>scatter-gather approach</a:t>
            </a:r>
            <a:r>
              <a:rPr lang="en-US" sz="1800" dirty="0">
                <a:latin typeface="Proxima Nova" panose="020B0604020202020204" charset="0"/>
              </a:rPr>
              <a:t>. </a:t>
            </a:r>
            <a:endParaRPr lang="en-US" sz="1800" dirty="0" smtClean="0">
              <a:latin typeface="Proxima Nova" panose="020B0604020202020204" charset="0"/>
            </a:endParaRPr>
          </a:p>
          <a:p>
            <a:pPr marL="285750" indent="-285750">
              <a:buFont typeface="Arial" panose="020B0604020202020204" pitchFamily="34" charset="0"/>
              <a:buChar char="•"/>
            </a:pPr>
            <a:endParaRPr lang="en-US" sz="1800" dirty="0">
              <a:latin typeface="Proxima Nova" panose="020B0604020202020204" charset="0"/>
            </a:endParaRPr>
          </a:p>
          <a:p>
            <a:pPr marL="285750" indent="-285750">
              <a:buFont typeface="Arial" panose="020B0604020202020204" pitchFamily="34" charset="0"/>
              <a:buChar char="•"/>
            </a:pPr>
            <a:r>
              <a:rPr lang="en-US" sz="1800" dirty="0" smtClean="0">
                <a:latin typeface="Proxima Nova" panose="020B0604020202020204" charset="0"/>
              </a:rPr>
              <a:t>The </a:t>
            </a:r>
            <a:r>
              <a:rPr lang="en-US" sz="1800" dirty="0">
                <a:latin typeface="Proxima Nova" panose="020B0604020202020204" charset="0"/>
              </a:rPr>
              <a:t>elements are first scattered into buckets then the elements of buckets are sorted. Finally, the elements are gathered in order</a:t>
            </a:r>
            <a:r>
              <a:rPr lang="en-US" sz="1800" dirty="0" smtClean="0">
                <a:latin typeface="Proxima Nova" panose="020B0604020202020204" charset="0"/>
              </a:rPr>
              <a:t>.</a:t>
            </a:r>
            <a:endParaRPr lang="en-US" sz="1800" dirty="0">
              <a:latin typeface="Proxima Nova" panose="020B0604020202020204" charset="0"/>
            </a:endParaRPr>
          </a:p>
        </p:txBody>
      </p:sp>
    </p:spTree>
    <p:extLst>
      <p:ext uri="{BB962C8B-B14F-4D97-AF65-F5344CB8AC3E}">
        <p14:creationId xmlns:p14="http://schemas.microsoft.com/office/powerpoint/2010/main" val="32639266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BUCKET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212950" cy="2954625"/>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r>
              <a:rPr lang="en-IN" sz="1800" dirty="0" smtClean="0">
                <a:latin typeface="Proxima Nova" panose="020B0604020202020204" charset="0"/>
              </a:rPr>
              <a:t>The </a:t>
            </a:r>
            <a:r>
              <a:rPr lang="en-IN" sz="1800" dirty="0">
                <a:latin typeface="Proxima Nova" panose="020B0604020202020204" charset="0"/>
              </a:rPr>
              <a:t>basic procedure of performing the bucket sort is given as follows </a:t>
            </a:r>
            <a:r>
              <a:rPr lang="en-IN" sz="1800" dirty="0" smtClean="0">
                <a:latin typeface="Proxima Nova" panose="020B0604020202020204" charset="0"/>
              </a:rPr>
              <a:t>–</a:t>
            </a:r>
          </a:p>
          <a:p>
            <a:pPr marL="285750" indent="-285750">
              <a:buFont typeface="Arial" panose="020B0604020202020204" pitchFamily="34" charset="0"/>
              <a:buChar char="•"/>
            </a:pPr>
            <a:endParaRPr lang="en-IN" sz="1800" dirty="0">
              <a:latin typeface="Proxima Nova" panose="020B0604020202020204" charset="0"/>
            </a:endParaRPr>
          </a:p>
          <a:p>
            <a:pPr marL="285750" indent="-285750">
              <a:buFont typeface="Arial" panose="020B0604020202020204" pitchFamily="34" charset="0"/>
              <a:buChar char="•"/>
            </a:pPr>
            <a:r>
              <a:rPr lang="en-IN" sz="1800" dirty="0">
                <a:latin typeface="Proxima Nova" panose="020B0604020202020204" charset="0"/>
              </a:rPr>
              <a:t>First, partition the range into a fixed number of buckets.</a:t>
            </a:r>
          </a:p>
          <a:p>
            <a:pPr marL="285750" indent="-285750">
              <a:buFont typeface="Arial" panose="020B0604020202020204" pitchFamily="34" charset="0"/>
              <a:buChar char="•"/>
            </a:pPr>
            <a:r>
              <a:rPr lang="en-IN" sz="1800" dirty="0">
                <a:latin typeface="Proxima Nova" panose="020B0604020202020204" charset="0"/>
              </a:rPr>
              <a:t>Then, toss every element into its appropriate bucket.</a:t>
            </a:r>
          </a:p>
          <a:p>
            <a:pPr marL="285750" indent="-285750">
              <a:buFont typeface="Arial" panose="020B0604020202020204" pitchFamily="34" charset="0"/>
              <a:buChar char="•"/>
            </a:pPr>
            <a:r>
              <a:rPr lang="en-IN" sz="1800" dirty="0">
                <a:latin typeface="Proxima Nova" panose="020B0604020202020204" charset="0"/>
              </a:rPr>
              <a:t>After that, sort each bucket individually by applying a sorting algorithm.</a:t>
            </a:r>
          </a:p>
          <a:p>
            <a:pPr marL="285750" indent="-285750">
              <a:buFont typeface="Arial" panose="020B0604020202020204" pitchFamily="34" charset="0"/>
              <a:buChar char="•"/>
            </a:pPr>
            <a:r>
              <a:rPr lang="en-IN" sz="1800" dirty="0">
                <a:latin typeface="Proxima Nova" panose="020B0604020202020204" charset="0"/>
              </a:rPr>
              <a:t>And at last, concatenate all the sorted buckets</a:t>
            </a:r>
            <a:r>
              <a:rPr lang="en-IN" sz="1800" dirty="0" smtClean="0">
                <a:latin typeface="Proxima Nova" panose="020B0604020202020204" charset="0"/>
              </a:rPr>
              <a:t>.</a:t>
            </a:r>
          </a:p>
          <a:p>
            <a:pPr marL="285750" indent="-285750">
              <a:buFont typeface="Arial" panose="020B0604020202020204" pitchFamily="34" charset="0"/>
              <a:buChar char="•"/>
            </a:pPr>
            <a:endParaRPr lang="en-IN" sz="1800" dirty="0">
              <a:latin typeface="Proxima Nova" panose="020B0604020202020204" charset="0"/>
            </a:endParaRPr>
          </a:p>
          <a:p>
            <a:endParaRPr lang="en-IN" sz="1800" b="1" dirty="0" smtClean="0">
              <a:latin typeface="Proxima Nova" panose="020B0604020202020204" charset="0"/>
            </a:endParaRPr>
          </a:p>
          <a:p>
            <a:r>
              <a:rPr lang="en-IN" sz="1800" b="1" dirty="0" smtClean="0">
                <a:latin typeface="Proxima Nova" panose="020B0604020202020204" charset="0"/>
              </a:rPr>
              <a:t>Bucket </a:t>
            </a:r>
            <a:r>
              <a:rPr lang="en-IN" sz="1800" b="1" dirty="0">
                <a:latin typeface="Proxima Nova" panose="020B0604020202020204" charset="0"/>
              </a:rPr>
              <a:t>sort is mainly useful when input is uniformly distributed over a range.</a:t>
            </a:r>
          </a:p>
          <a:p>
            <a:pPr marL="285750" indent="-285750">
              <a:buFont typeface="Arial" panose="020B0604020202020204" pitchFamily="34" charset="0"/>
              <a:buChar char="•"/>
            </a:pPr>
            <a:endParaRPr lang="en-US" sz="1800" b="1" dirty="0">
              <a:latin typeface="Proxima Nova" panose="020B0604020202020204" charset="0"/>
            </a:endParaRPr>
          </a:p>
        </p:txBody>
      </p:sp>
    </p:spTree>
    <p:extLst>
      <p:ext uri="{BB962C8B-B14F-4D97-AF65-F5344CB8AC3E}">
        <p14:creationId xmlns:p14="http://schemas.microsoft.com/office/powerpoint/2010/main" val="85516710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BUCKET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212950" cy="3785621"/>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endParaRPr lang="en-US" sz="1800" dirty="0" smtClean="0">
              <a:latin typeface="Proxima Nova" panose="020B0604020202020204" charset="0"/>
            </a:endParaRPr>
          </a:p>
          <a:p>
            <a:pPr marL="0" indent="0">
              <a:buNone/>
            </a:pPr>
            <a:r>
              <a:rPr lang="en-IN" sz="1800" dirty="0">
                <a:latin typeface="Proxima Nova" panose="020B0604020202020204" charset="0"/>
              </a:rPr>
              <a:t>Scattering of array </a:t>
            </a:r>
            <a:r>
              <a:rPr lang="en-IN" sz="1800" dirty="0" smtClean="0">
                <a:latin typeface="Proxima Nova" panose="020B0604020202020204" charset="0"/>
              </a:rPr>
              <a:t>elements</a:t>
            </a:r>
          </a:p>
          <a:p>
            <a:pPr marL="0" indent="0">
              <a:buNone/>
            </a:pPr>
            <a:endParaRPr lang="en-IN" sz="1800" dirty="0"/>
          </a:p>
          <a:p>
            <a:pPr marL="0" indent="0">
              <a:buNone/>
            </a:pPr>
            <a:endParaRPr lang="en-IN" sz="1800" dirty="0" smtClean="0"/>
          </a:p>
          <a:p>
            <a:pPr marL="0" indent="0">
              <a:buNone/>
            </a:pPr>
            <a:endParaRPr lang="en-IN" sz="1800" dirty="0"/>
          </a:p>
          <a:p>
            <a:pPr marL="0" indent="0">
              <a:buNone/>
            </a:pPr>
            <a:endParaRPr lang="en-IN" sz="1800" dirty="0" smtClean="0"/>
          </a:p>
          <a:p>
            <a:r>
              <a:rPr lang="en-IN" sz="1800" dirty="0">
                <a:latin typeface="Proxima Nova" panose="020B0604020202020204" charset="0"/>
              </a:rPr>
              <a:t>Sort each bucket individually</a:t>
            </a:r>
          </a:p>
          <a:p>
            <a:endParaRPr lang="en-IN" sz="1800" dirty="0" smtClean="0"/>
          </a:p>
          <a:p>
            <a:endParaRPr lang="en-IN" sz="1800" dirty="0"/>
          </a:p>
          <a:p>
            <a:pPr marL="0" indent="0">
              <a:buNone/>
            </a:pPr>
            <a:endParaRPr lang="en-IN" sz="1800" dirty="0"/>
          </a:p>
          <a:p>
            <a:pPr marL="285750" indent="-285750">
              <a:buFont typeface="Arial" panose="020B0604020202020204" pitchFamily="34" charset="0"/>
              <a:buChar char="•"/>
            </a:pPr>
            <a:endParaRPr lang="en-US" sz="1800" dirty="0" smtClean="0">
              <a:latin typeface="Proxima Nova" panose="020B0604020202020204" charset="0"/>
            </a:endParaRPr>
          </a:p>
          <a:p>
            <a:r>
              <a:rPr lang="en-IN" sz="1800" dirty="0">
                <a:latin typeface="Proxima Nova" panose="020B0604020202020204" charset="0"/>
              </a:rPr>
              <a:t>Gather the sorted elements from each bucket in order</a:t>
            </a:r>
          </a:p>
          <a:p>
            <a:pPr marL="285750" indent="-285750">
              <a:buFont typeface="Arial" panose="020B0604020202020204" pitchFamily="34" charset="0"/>
              <a:buChar char="•"/>
            </a:pPr>
            <a:endParaRPr lang="en-US" sz="1800" dirty="0">
              <a:latin typeface="Proxima Nova" panose="020B0604020202020204" charset="0"/>
            </a:endParaRPr>
          </a:p>
        </p:txBody>
      </p:sp>
      <p:pic>
        <p:nvPicPr>
          <p:cNvPr id="7" name="Picture 6"/>
          <p:cNvPicPr>
            <a:picLocks noChangeAspect="1"/>
          </p:cNvPicPr>
          <p:nvPr/>
        </p:nvPicPr>
        <p:blipFill>
          <a:blip r:embed="rId6"/>
          <a:stretch>
            <a:fillRect/>
          </a:stretch>
        </p:blipFill>
        <p:spPr>
          <a:xfrm>
            <a:off x="1499305" y="709040"/>
            <a:ext cx="6006301" cy="663273"/>
          </a:xfrm>
          <a:prstGeom prst="rect">
            <a:avLst/>
          </a:prstGeom>
        </p:spPr>
      </p:pic>
      <p:pic>
        <p:nvPicPr>
          <p:cNvPr id="8" name="Picture 7"/>
          <p:cNvPicPr>
            <a:picLocks noChangeAspect="1"/>
          </p:cNvPicPr>
          <p:nvPr/>
        </p:nvPicPr>
        <p:blipFill>
          <a:blip r:embed="rId7"/>
          <a:stretch>
            <a:fillRect/>
          </a:stretch>
        </p:blipFill>
        <p:spPr>
          <a:xfrm>
            <a:off x="1799268" y="1625505"/>
            <a:ext cx="5483221" cy="994405"/>
          </a:xfrm>
          <a:prstGeom prst="rect">
            <a:avLst/>
          </a:prstGeom>
        </p:spPr>
      </p:pic>
      <p:pic>
        <p:nvPicPr>
          <p:cNvPr id="9" name="Picture 8"/>
          <p:cNvPicPr>
            <a:picLocks noChangeAspect="1"/>
          </p:cNvPicPr>
          <p:nvPr/>
        </p:nvPicPr>
        <p:blipFill>
          <a:blip r:embed="rId8"/>
          <a:stretch>
            <a:fillRect/>
          </a:stretch>
        </p:blipFill>
        <p:spPr>
          <a:xfrm>
            <a:off x="1857597" y="3091850"/>
            <a:ext cx="5505853" cy="1014731"/>
          </a:xfrm>
          <a:prstGeom prst="rect">
            <a:avLst/>
          </a:prstGeom>
        </p:spPr>
      </p:pic>
      <p:pic>
        <p:nvPicPr>
          <p:cNvPr id="10" name="Picture 9"/>
          <p:cNvPicPr>
            <a:picLocks noChangeAspect="1"/>
          </p:cNvPicPr>
          <p:nvPr/>
        </p:nvPicPr>
        <p:blipFill>
          <a:blip r:embed="rId9"/>
          <a:stretch>
            <a:fillRect/>
          </a:stretch>
        </p:blipFill>
        <p:spPr>
          <a:xfrm>
            <a:off x="1643693" y="4352424"/>
            <a:ext cx="5933660" cy="630592"/>
          </a:xfrm>
          <a:prstGeom prst="rect">
            <a:avLst/>
          </a:prstGeom>
        </p:spPr>
      </p:pic>
    </p:spTree>
    <p:extLst>
      <p:ext uri="{BB962C8B-B14F-4D97-AF65-F5344CB8AC3E}">
        <p14:creationId xmlns:p14="http://schemas.microsoft.com/office/powerpoint/2010/main" val="11272245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BUCKET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513708" y="802329"/>
            <a:ext cx="8345166" cy="3631733"/>
          </a:xfrm>
          <a:prstGeom prst="rect">
            <a:avLst/>
          </a:prstGeom>
          <a:noFill/>
          <a:ln>
            <a:noFill/>
          </a:ln>
        </p:spPr>
        <p:txBody>
          <a:bodyPr spcFirstLastPara="1" wrap="square" lIns="91425" tIns="91425" rIns="91425" bIns="91425" anchor="t" anchorCtr="0">
            <a:spAutoFit/>
          </a:bodyPr>
          <a:lstStyle/>
          <a:p>
            <a:r>
              <a:rPr lang="en-US" sz="1600" dirty="0" smtClean="0">
                <a:latin typeface="Proxima Nova" panose="020B0604020202020204" charset="0"/>
              </a:rPr>
              <a:t>Suppose</a:t>
            </a:r>
            <a:r>
              <a:rPr lang="en-US" sz="1600" dirty="0">
                <a:latin typeface="Proxima Nova" panose="020B0604020202020204" charset="0"/>
              </a:rPr>
              <a:t>, the input array is: </a:t>
            </a:r>
          </a:p>
          <a:p>
            <a:pPr marL="285750" indent="-285750">
              <a:buFont typeface="Arial" panose="020B0604020202020204" pitchFamily="34" charset="0"/>
              <a:buChar char="•"/>
            </a:pPr>
            <a:endParaRPr lang="en-US" sz="1600" dirty="0">
              <a:latin typeface="Proxima Nova" panose="020B0604020202020204" charset="0"/>
            </a:endParaRPr>
          </a:p>
          <a:p>
            <a:pPr marL="285750" indent="-285750">
              <a:buFont typeface="Arial" panose="020B0604020202020204" pitchFamily="34" charset="0"/>
              <a:buChar char="•"/>
            </a:pPr>
            <a:endParaRPr lang="en-US" sz="1600" dirty="0">
              <a:latin typeface="Proxima Nova" panose="020B0604020202020204" charset="0"/>
            </a:endParaRPr>
          </a:p>
          <a:p>
            <a:pPr marL="285750" indent="-285750">
              <a:buFont typeface="Arial" panose="020B0604020202020204" pitchFamily="34" charset="0"/>
              <a:buChar char="•"/>
            </a:pPr>
            <a:r>
              <a:rPr lang="en-US" sz="1600" dirty="0">
                <a:latin typeface="Proxima Nova" panose="020B0604020202020204" charset="0"/>
              </a:rPr>
              <a:t>Create an array of size 10. Each slot of this array is used as a bucket for storing elements.</a:t>
            </a:r>
          </a:p>
          <a:p>
            <a:pPr marL="285750" indent="-285750">
              <a:buFont typeface="Arial" panose="020B0604020202020204" pitchFamily="34" charset="0"/>
              <a:buChar char="•"/>
            </a:pPr>
            <a:endParaRPr lang="en-US" sz="1600" dirty="0">
              <a:latin typeface="Proxima Nova" panose="020B0604020202020204" charset="0"/>
            </a:endParaRPr>
          </a:p>
          <a:p>
            <a:endParaRPr lang="en-US" sz="1600" dirty="0" smtClean="0">
              <a:latin typeface="Proxima Nova" panose="020B0604020202020204" charset="0"/>
            </a:endParaRPr>
          </a:p>
          <a:p>
            <a:endParaRPr lang="en-US" sz="1600" dirty="0">
              <a:latin typeface="Proxima Nova" panose="020B0604020202020204" charset="0"/>
            </a:endParaRPr>
          </a:p>
          <a:p>
            <a:r>
              <a:rPr lang="en-US" sz="1600" dirty="0" smtClean="0">
                <a:latin typeface="Proxima Nova" panose="020B0604020202020204" charset="0"/>
              </a:rPr>
              <a:t>Insert </a:t>
            </a:r>
            <a:r>
              <a:rPr lang="en-US" sz="1600" dirty="0">
                <a:latin typeface="Proxima Nova" panose="020B0604020202020204" charset="0"/>
              </a:rPr>
              <a:t>elements into the buckets from the array. The elements are inserted according to the range of the bucket.</a:t>
            </a:r>
          </a:p>
          <a:p>
            <a:r>
              <a:rPr lang="en-US" sz="1600" dirty="0" smtClean="0">
                <a:latin typeface="Proxima Nova" panose="020B0604020202020204" charset="0"/>
              </a:rPr>
              <a:t>	</a:t>
            </a:r>
            <a:endParaRPr lang="en-US" sz="1600" dirty="0">
              <a:latin typeface="Proxima Nova" panose="020B0604020202020204" charset="0"/>
            </a:endParaRPr>
          </a:p>
          <a:p>
            <a:r>
              <a:rPr lang="en-US" sz="1600" dirty="0">
                <a:latin typeface="Proxima Nova" panose="020B0604020202020204" charset="0"/>
              </a:rPr>
              <a:t>In our example code, we have buckets each of ranges from 0 to 1, 1 to 2, 2 to 3,...... (n-1) to n.</a:t>
            </a:r>
          </a:p>
          <a:p>
            <a:endParaRPr lang="en-US" sz="1600" dirty="0">
              <a:latin typeface="Proxima Nova" panose="020B0604020202020204" charset="0"/>
            </a:endParaRPr>
          </a:p>
          <a:p>
            <a:r>
              <a:rPr lang="en-US" sz="1600" dirty="0">
                <a:latin typeface="Proxima Nova" panose="020B0604020202020204" charset="0"/>
              </a:rPr>
              <a:t>Suppose, an input element is .23 is taken. It is multiplied by size = 10 (</a:t>
            </a:r>
            <a:r>
              <a:rPr lang="en-US" sz="1600" dirty="0" err="1">
                <a:latin typeface="Proxima Nova" panose="020B0604020202020204" charset="0"/>
              </a:rPr>
              <a:t>ie</a:t>
            </a:r>
            <a:r>
              <a:rPr lang="en-US" sz="1600" dirty="0">
                <a:latin typeface="Proxima Nova" panose="020B0604020202020204" charset="0"/>
              </a:rPr>
              <a:t>. .23*10=2.3). Then, it is converted into an integer (</a:t>
            </a:r>
            <a:r>
              <a:rPr lang="en-US" sz="1600" dirty="0" err="1">
                <a:latin typeface="Proxima Nova" panose="020B0604020202020204" charset="0"/>
              </a:rPr>
              <a:t>ie</a:t>
            </a:r>
            <a:r>
              <a:rPr lang="en-US" sz="1600" dirty="0">
                <a:latin typeface="Proxima Nova" panose="020B0604020202020204" charset="0"/>
              </a:rPr>
              <a:t>. 2.3≈2). Finally, .23 is inserted into bucket-2. </a:t>
            </a:r>
            <a:r>
              <a:rPr lang="en-US" sz="1600" dirty="0" smtClean="0">
                <a:latin typeface="Proxima Nova" panose="020B0604020202020204" charset="0"/>
              </a:rPr>
              <a:t> </a:t>
            </a:r>
            <a:endParaRPr lang="en-US" sz="1600" dirty="0">
              <a:latin typeface="Proxima Nova" panose="020B0604020202020204" charset="0"/>
            </a:endParaRPr>
          </a:p>
        </p:txBody>
      </p:sp>
      <p:pic>
        <p:nvPicPr>
          <p:cNvPr id="7"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8279" y="672829"/>
            <a:ext cx="4362975" cy="841676"/>
          </a:xfrm>
          <a:prstGeom prst="rect">
            <a:avLst/>
          </a:prstGeom>
          <a:noFill/>
          <a:ln>
            <a:noFill/>
          </a:ln>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48683" y="1875167"/>
            <a:ext cx="5324109" cy="737995"/>
          </a:xfrm>
          <a:prstGeom prst="rect">
            <a:avLst/>
          </a:prstGeom>
        </p:spPr>
      </p:pic>
    </p:spTree>
    <p:extLst>
      <p:ext uri="{BB962C8B-B14F-4D97-AF65-F5344CB8AC3E}">
        <p14:creationId xmlns:p14="http://schemas.microsoft.com/office/powerpoint/2010/main" val="24408860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BUCKET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513708" y="802329"/>
            <a:ext cx="8345166" cy="3385512"/>
          </a:xfrm>
          <a:prstGeom prst="rect">
            <a:avLst/>
          </a:prstGeom>
          <a:noFill/>
          <a:ln>
            <a:noFill/>
          </a:ln>
        </p:spPr>
        <p:txBody>
          <a:bodyPr spcFirstLastPara="1" wrap="square" lIns="91425" tIns="91425" rIns="91425" bIns="91425" anchor="t" anchorCtr="0">
            <a:spAutoFit/>
          </a:bodyPr>
          <a:lstStyle/>
          <a:p>
            <a:endParaRPr lang="en-US" sz="1600" dirty="0" smtClean="0">
              <a:latin typeface="Proxima Nova" panose="020B0604020202020204" charset="0"/>
            </a:endParaRPr>
          </a:p>
          <a:p>
            <a:endParaRPr lang="en-US" sz="1600" dirty="0">
              <a:latin typeface="Proxima Nova" panose="020B0604020202020204" charset="0"/>
            </a:endParaRPr>
          </a:p>
          <a:p>
            <a:endParaRPr lang="en-US" sz="1600" dirty="0" smtClean="0">
              <a:latin typeface="Proxima Nova" panose="020B0604020202020204" charset="0"/>
            </a:endParaRPr>
          </a:p>
          <a:p>
            <a:endParaRPr lang="en-US" sz="1600" dirty="0" smtClean="0">
              <a:latin typeface="Proxima Nova" panose="020B0604020202020204" charset="0"/>
            </a:endParaRPr>
          </a:p>
          <a:p>
            <a:endParaRPr lang="en-US" sz="1600" dirty="0">
              <a:latin typeface="Proxima Nova" panose="020B0604020202020204" charset="0"/>
            </a:endParaRPr>
          </a:p>
          <a:p>
            <a:endParaRPr lang="en-US" sz="1600" dirty="0" smtClean="0">
              <a:latin typeface="Proxima Nova" panose="020B0604020202020204" charset="0"/>
            </a:endParaRPr>
          </a:p>
          <a:p>
            <a:endParaRPr lang="en-US" sz="1600" dirty="0">
              <a:latin typeface="Proxima Nova" panose="020B0604020202020204" charset="0"/>
            </a:endParaRPr>
          </a:p>
          <a:p>
            <a:endParaRPr lang="en-US" sz="1600" dirty="0">
              <a:latin typeface="Proxima Nova" panose="020B0604020202020204" charset="0"/>
            </a:endParaRPr>
          </a:p>
          <a:p>
            <a:pPr marL="285750" indent="-285750">
              <a:buFont typeface="Arial" panose="020B0604020202020204" pitchFamily="34" charset="0"/>
              <a:buChar char="•"/>
            </a:pPr>
            <a:endParaRPr lang="en-IN" sz="1600" dirty="0" smtClean="0">
              <a:latin typeface="Proxima Nova" panose="020B0604020202020204" charset="0"/>
            </a:endParaRPr>
          </a:p>
          <a:p>
            <a:pPr marL="285750" indent="-285750">
              <a:buFont typeface="Arial" panose="020B0604020202020204" pitchFamily="34" charset="0"/>
              <a:buChar char="•"/>
            </a:pPr>
            <a:r>
              <a:rPr lang="en-IN" sz="1600" dirty="0" smtClean="0">
                <a:latin typeface="Proxima Nova" panose="020B0604020202020204" charset="0"/>
              </a:rPr>
              <a:t>Similarly</a:t>
            </a:r>
            <a:r>
              <a:rPr lang="en-IN" sz="1600" dirty="0">
                <a:latin typeface="Proxima Nova" panose="020B0604020202020204" charset="0"/>
              </a:rPr>
              <a:t>, .25 is also inserted into the same bucket. </a:t>
            </a:r>
            <a:r>
              <a:rPr lang="en-IN" sz="1600" dirty="0" smtClean="0">
                <a:latin typeface="Proxima Nova" panose="020B0604020202020204" charset="0"/>
              </a:rPr>
              <a:t>Every time</a:t>
            </a:r>
            <a:r>
              <a:rPr lang="en-IN" sz="1600" dirty="0">
                <a:latin typeface="Proxima Nova" panose="020B0604020202020204" charset="0"/>
              </a:rPr>
              <a:t>, the floor value of the floating point number is taken</a:t>
            </a:r>
            <a:r>
              <a:rPr lang="en-IN" sz="1600" dirty="0" smtClean="0">
                <a:latin typeface="Proxima Nova" panose="020B0604020202020204" charset="0"/>
              </a:rPr>
              <a:t>.</a:t>
            </a:r>
          </a:p>
          <a:p>
            <a:pPr marL="285750" indent="-285750">
              <a:buFont typeface="Arial" panose="020B0604020202020204" pitchFamily="34" charset="0"/>
              <a:buChar char="•"/>
            </a:pPr>
            <a:endParaRPr lang="en-US" sz="1600" dirty="0">
              <a:latin typeface="Proxima Nova" panose="020B0604020202020204" charset="0"/>
            </a:endParaRPr>
          </a:p>
          <a:p>
            <a:pPr marL="285750" indent="-285750">
              <a:buFont typeface="Arial" panose="020B0604020202020204" pitchFamily="34" charset="0"/>
              <a:buChar char="•"/>
            </a:pPr>
            <a:r>
              <a:rPr lang="en-IN" sz="1600" dirty="0">
                <a:latin typeface="Proxima Nova" panose="020B0604020202020204" charset="0"/>
              </a:rPr>
              <a:t>Similarly, other elements are inserted into their respective buckets.</a:t>
            </a:r>
            <a:endParaRPr lang="en-US" sz="1600" dirty="0">
              <a:latin typeface="Proxima Nova" panose="020B0604020202020204" charset="0"/>
            </a:endParaRPr>
          </a:p>
        </p:txBody>
      </p:sp>
      <p:pic>
        <p:nvPicPr>
          <p:cNvPr id="2" name="Picture 1"/>
          <p:cNvPicPr>
            <a:picLocks noChangeAspect="1"/>
          </p:cNvPicPr>
          <p:nvPr/>
        </p:nvPicPr>
        <p:blipFill>
          <a:blip r:embed="rId6"/>
          <a:stretch>
            <a:fillRect/>
          </a:stretch>
        </p:blipFill>
        <p:spPr>
          <a:xfrm>
            <a:off x="1797820" y="733336"/>
            <a:ext cx="5776941" cy="2096058"/>
          </a:xfrm>
          <a:prstGeom prst="rect">
            <a:avLst/>
          </a:prstGeom>
        </p:spPr>
      </p:pic>
    </p:spTree>
    <p:extLst>
      <p:ext uri="{BB962C8B-B14F-4D97-AF65-F5344CB8AC3E}">
        <p14:creationId xmlns:p14="http://schemas.microsoft.com/office/powerpoint/2010/main" val="191824178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BUCKET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513708" y="802329"/>
            <a:ext cx="8345166" cy="2646848"/>
          </a:xfrm>
          <a:prstGeom prst="rect">
            <a:avLst/>
          </a:prstGeom>
          <a:noFill/>
          <a:ln>
            <a:noFill/>
          </a:ln>
        </p:spPr>
        <p:txBody>
          <a:bodyPr spcFirstLastPara="1" wrap="square" lIns="91425" tIns="91425" rIns="91425" bIns="91425" anchor="t" anchorCtr="0">
            <a:spAutoFit/>
          </a:bodyPr>
          <a:lstStyle/>
          <a:p>
            <a:endParaRPr lang="en-US" sz="1600" dirty="0" smtClean="0">
              <a:latin typeface="Proxima Nova" panose="020B0604020202020204" charset="0"/>
            </a:endParaRPr>
          </a:p>
          <a:p>
            <a:endParaRPr lang="en-US" sz="1600" dirty="0">
              <a:latin typeface="Proxima Nova" panose="020B0604020202020204" charset="0"/>
            </a:endParaRPr>
          </a:p>
          <a:p>
            <a:endParaRPr lang="en-US" sz="1600" dirty="0" smtClean="0">
              <a:latin typeface="Proxima Nova" panose="020B0604020202020204" charset="0"/>
            </a:endParaRPr>
          </a:p>
          <a:p>
            <a:endParaRPr lang="en-US" sz="1600" dirty="0" smtClean="0">
              <a:latin typeface="Proxima Nova" panose="020B0604020202020204" charset="0"/>
            </a:endParaRPr>
          </a:p>
          <a:p>
            <a:endParaRPr lang="en-US" sz="1600" dirty="0">
              <a:latin typeface="Proxima Nova" panose="020B0604020202020204" charset="0"/>
            </a:endParaRPr>
          </a:p>
          <a:p>
            <a:endParaRPr lang="en-US" sz="1600" dirty="0" smtClean="0">
              <a:latin typeface="Proxima Nova" panose="020B0604020202020204" charset="0"/>
            </a:endParaRPr>
          </a:p>
          <a:p>
            <a:pPr marL="285750" indent="-285750">
              <a:buFont typeface="Arial" panose="020B0604020202020204" pitchFamily="34" charset="0"/>
              <a:buChar char="•"/>
            </a:pPr>
            <a:endParaRPr lang="en-IN" sz="1600" dirty="0" smtClean="0">
              <a:latin typeface="Proxima Nova" panose="020B0604020202020204" charset="0"/>
            </a:endParaRPr>
          </a:p>
          <a:p>
            <a:pPr marL="285750" indent="-285750">
              <a:buFont typeface="Arial" panose="020B0604020202020204" pitchFamily="34" charset="0"/>
              <a:buChar char="•"/>
            </a:pPr>
            <a:r>
              <a:rPr lang="en-IN" sz="1600" dirty="0" smtClean="0">
                <a:latin typeface="Proxima Nova" panose="020B0604020202020204" charset="0"/>
              </a:rPr>
              <a:t>The </a:t>
            </a:r>
            <a:r>
              <a:rPr lang="en-IN" sz="1600" dirty="0">
                <a:latin typeface="Proxima Nova" panose="020B0604020202020204" charset="0"/>
              </a:rPr>
              <a:t>elements of each bucket are sorted using any of the stable sorting algorithms. </a:t>
            </a:r>
          </a:p>
          <a:p>
            <a:pPr marL="285750" indent="-285750">
              <a:buFont typeface="Arial" panose="020B0604020202020204" pitchFamily="34" charset="0"/>
              <a:buChar char="•"/>
            </a:pPr>
            <a:endParaRPr lang="en-US" sz="1600" dirty="0">
              <a:latin typeface="Proxima Nova" panose="020B0604020202020204" charset="0"/>
            </a:endParaRPr>
          </a:p>
          <a:p>
            <a:pPr marL="285750" indent="-285750">
              <a:buFont typeface="Arial" panose="020B0604020202020204" pitchFamily="34" charset="0"/>
              <a:buChar char="•"/>
            </a:pPr>
            <a:endParaRPr lang="en-IN" sz="1600" dirty="0">
              <a:latin typeface="Proxima Nova" panose="020B0604020202020204" charset="0"/>
            </a:endParaRPr>
          </a:p>
        </p:txBody>
      </p:sp>
      <p:pic>
        <p:nvPicPr>
          <p:cNvPr id="3" name="Picture 2"/>
          <p:cNvPicPr>
            <a:picLocks noChangeAspect="1"/>
          </p:cNvPicPr>
          <p:nvPr/>
        </p:nvPicPr>
        <p:blipFill>
          <a:blip r:embed="rId6"/>
          <a:stretch>
            <a:fillRect/>
          </a:stretch>
        </p:blipFill>
        <p:spPr>
          <a:xfrm>
            <a:off x="1566809" y="768810"/>
            <a:ext cx="6400800" cy="1438275"/>
          </a:xfrm>
          <a:prstGeom prst="rect">
            <a:avLst/>
          </a:prstGeom>
        </p:spPr>
      </p:pic>
      <p:pic>
        <p:nvPicPr>
          <p:cNvPr id="4" name="Picture 3"/>
          <p:cNvPicPr>
            <a:picLocks noChangeAspect="1"/>
          </p:cNvPicPr>
          <p:nvPr/>
        </p:nvPicPr>
        <p:blipFill>
          <a:blip r:embed="rId7"/>
          <a:stretch>
            <a:fillRect/>
          </a:stretch>
        </p:blipFill>
        <p:spPr>
          <a:xfrm>
            <a:off x="1585859" y="3075516"/>
            <a:ext cx="6381750" cy="1362075"/>
          </a:xfrm>
          <a:prstGeom prst="rect">
            <a:avLst/>
          </a:prstGeom>
        </p:spPr>
      </p:pic>
    </p:spTree>
    <p:extLst>
      <p:ext uri="{BB962C8B-B14F-4D97-AF65-F5344CB8AC3E}">
        <p14:creationId xmlns:p14="http://schemas.microsoft.com/office/powerpoint/2010/main" val="282327635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BUCKET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513708" y="802329"/>
            <a:ext cx="8345166" cy="1169521"/>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r>
              <a:rPr lang="en-IN" sz="1600" dirty="0" smtClean="0">
                <a:latin typeface="Proxima Nova" panose="020B0604020202020204" charset="0"/>
              </a:rPr>
              <a:t>The </a:t>
            </a:r>
            <a:r>
              <a:rPr lang="en-IN" sz="1600" dirty="0">
                <a:latin typeface="Proxima Nova" panose="020B0604020202020204" charset="0"/>
              </a:rPr>
              <a:t>elements from each bucket are gathered.</a:t>
            </a:r>
            <a:endParaRPr lang="en-US" sz="1600" dirty="0">
              <a:latin typeface="Proxima Nova" panose="020B0604020202020204" charset="0"/>
            </a:endParaRPr>
          </a:p>
          <a:p>
            <a:pPr marL="285750" indent="-285750">
              <a:buFont typeface="Arial" panose="020B0604020202020204" pitchFamily="34" charset="0"/>
              <a:buChar char="•"/>
            </a:pPr>
            <a:endParaRPr lang="en-IN" sz="1600" dirty="0" smtClean="0">
              <a:latin typeface="Proxima Nova" panose="020B0604020202020204" charset="0"/>
            </a:endParaRPr>
          </a:p>
          <a:p>
            <a:pPr marL="285750" indent="-285750">
              <a:buFont typeface="Arial" panose="020B0604020202020204" pitchFamily="34" charset="0"/>
              <a:buChar char="•"/>
            </a:pPr>
            <a:r>
              <a:rPr lang="en-IN" sz="1600" dirty="0">
                <a:latin typeface="Proxima Nova" panose="020B0604020202020204" charset="0"/>
              </a:rPr>
              <a:t>It is done by iterating through the bucket and inserting an individual element into the original array in each cycle.</a:t>
            </a:r>
          </a:p>
        </p:txBody>
      </p:sp>
      <p:pic>
        <p:nvPicPr>
          <p:cNvPr id="2" name="Picture 1"/>
          <p:cNvPicPr>
            <a:picLocks noChangeAspect="1"/>
          </p:cNvPicPr>
          <p:nvPr/>
        </p:nvPicPr>
        <p:blipFill>
          <a:blip r:embed="rId6"/>
          <a:stretch>
            <a:fillRect/>
          </a:stretch>
        </p:blipFill>
        <p:spPr>
          <a:xfrm>
            <a:off x="1339670" y="2254116"/>
            <a:ext cx="6925400" cy="2256239"/>
          </a:xfrm>
          <a:prstGeom prst="rect">
            <a:avLst/>
          </a:prstGeom>
        </p:spPr>
      </p:pic>
    </p:spTree>
    <p:extLst>
      <p:ext uri="{BB962C8B-B14F-4D97-AF65-F5344CB8AC3E}">
        <p14:creationId xmlns:p14="http://schemas.microsoft.com/office/powerpoint/2010/main" val="37909987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RADIX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992003"/>
            <a:ext cx="8212950" cy="3231624"/>
          </a:xfrm>
          <a:prstGeom prst="rect">
            <a:avLst/>
          </a:prstGeom>
          <a:noFill/>
          <a:ln>
            <a:noFill/>
          </a:ln>
        </p:spPr>
        <p:txBody>
          <a:bodyPr spcFirstLastPara="1" wrap="square" lIns="91425" tIns="91425" rIns="91425" bIns="91425" anchor="t" anchorCtr="0">
            <a:spAutoFit/>
          </a:bodyPr>
          <a:lstStyle/>
          <a:p>
            <a:pPr algn="just"/>
            <a:r>
              <a:rPr lang="en-US" sz="1800" dirty="0" smtClean="0">
                <a:latin typeface="Proxima Nova" panose="020B0604020202020204" charset="0"/>
              </a:rPr>
              <a:t>Radix </a:t>
            </a:r>
            <a:r>
              <a:rPr lang="en-US" sz="1800" dirty="0">
                <a:latin typeface="Proxima Nova" panose="020B0604020202020204" charset="0"/>
              </a:rPr>
              <a:t>sort is a sorting technique that sorts the elements by first grouping the individual digits of the same place value. </a:t>
            </a:r>
            <a:endParaRPr lang="en-US" sz="1800" dirty="0" smtClean="0">
              <a:latin typeface="Proxima Nova" panose="020B0604020202020204" charset="0"/>
            </a:endParaRPr>
          </a:p>
          <a:p>
            <a:pPr algn="just"/>
            <a:endParaRPr lang="en-US" sz="1800" dirty="0">
              <a:latin typeface="Proxima Nova" panose="020B0604020202020204" charset="0"/>
            </a:endParaRPr>
          </a:p>
          <a:p>
            <a:pPr algn="just"/>
            <a:r>
              <a:rPr lang="en-US" sz="1800" dirty="0" smtClean="0">
                <a:latin typeface="Proxima Nova" panose="020B0604020202020204" charset="0"/>
              </a:rPr>
              <a:t>Then</a:t>
            </a:r>
            <a:r>
              <a:rPr lang="en-US" sz="1800" dirty="0">
                <a:latin typeface="Proxima Nova" panose="020B0604020202020204" charset="0"/>
              </a:rPr>
              <a:t>, sort the elements according to their increasing/decreasing order</a:t>
            </a:r>
            <a:r>
              <a:rPr lang="en-US" sz="1800" dirty="0" smtClean="0">
                <a:latin typeface="Proxima Nova" panose="020B0604020202020204" charset="0"/>
              </a:rPr>
              <a:t>.</a:t>
            </a:r>
          </a:p>
          <a:p>
            <a:pPr algn="just"/>
            <a:endParaRPr lang="en-US" sz="1800" dirty="0">
              <a:latin typeface="Proxima Nova" panose="020B0604020202020204" charset="0"/>
            </a:endParaRPr>
          </a:p>
          <a:p>
            <a:pPr algn="just"/>
            <a:r>
              <a:rPr lang="en-US" sz="1800" dirty="0">
                <a:latin typeface="Proxima Nova" panose="020B0604020202020204" charset="0"/>
              </a:rPr>
              <a:t>Find the maximum digit number from array and convert all digit into that max </a:t>
            </a:r>
            <a:r>
              <a:rPr lang="en-US" sz="1800" dirty="0" smtClean="0">
                <a:latin typeface="Proxima Nova" panose="020B0604020202020204" charset="0"/>
              </a:rPr>
              <a:t>number. </a:t>
            </a:r>
          </a:p>
          <a:p>
            <a:pPr algn="just"/>
            <a:endParaRPr lang="en-US" sz="1800" dirty="0" smtClean="0">
              <a:latin typeface="Proxima Nova" panose="020B0604020202020204" charset="0"/>
            </a:endParaRPr>
          </a:p>
          <a:p>
            <a:pPr algn="just"/>
            <a:r>
              <a:rPr lang="en-US" sz="1800" dirty="0" smtClean="0">
                <a:latin typeface="Proxima Nova" panose="020B0604020202020204" charset="0"/>
              </a:rPr>
              <a:t>Ex</a:t>
            </a:r>
            <a:r>
              <a:rPr lang="en-US" sz="1800" dirty="0">
                <a:latin typeface="Proxima Nova" panose="020B0604020202020204" charset="0"/>
              </a:rPr>
              <a:t>. 01, 123, 2345</a:t>
            </a:r>
          </a:p>
          <a:p>
            <a:pPr algn="just"/>
            <a:r>
              <a:rPr lang="en-US" sz="1800" dirty="0">
                <a:latin typeface="Proxima Nova" panose="020B0604020202020204" charset="0"/>
              </a:rPr>
              <a:t>Max digit  is 4.</a:t>
            </a:r>
          </a:p>
          <a:p>
            <a:pPr algn="just"/>
            <a:r>
              <a:rPr lang="en-US" sz="1800" dirty="0">
                <a:latin typeface="Proxima Nova" panose="020B0604020202020204" charset="0"/>
              </a:rPr>
              <a:t>0001, 0123, 2345</a:t>
            </a:r>
            <a:r>
              <a:rPr lang="en-US" sz="1800" dirty="0" smtClean="0">
                <a:latin typeface="Proxima Nova" panose="020B0604020202020204" charset="0"/>
              </a:rPr>
              <a:t>.</a:t>
            </a:r>
            <a:endParaRPr lang="en-US" sz="1800" dirty="0">
              <a:latin typeface="Proxima Nova" panose="020B0604020202020204" charset="0"/>
            </a:endParaRPr>
          </a:p>
        </p:txBody>
      </p:sp>
    </p:spTree>
    <p:extLst>
      <p:ext uri="{BB962C8B-B14F-4D97-AF65-F5344CB8AC3E}">
        <p14:creationId xmlns:p14="http://schemas.microsoft.com/office/powerpoint/2010/main" val="373597620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022003"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smtClean="0">
                <a:solidFill>
                  <a:schemeClr val="lt1"/>
                </a:solidFill>
                <a:latin typeface="Proxima Nova" panose="020B0604020202020204" charset="0"/>
                <a:ea typeface="Proxima Nova"/>
                <a:cs typeface="Proxima Nova"/>
                <a:sym typeface="Proxima Nova"/>
              </a:rPr>
              <a:t>RADIX SORT</a:t>
            </a:r>
            <a:endParaRPr sz="2300" dirty="0">
              <a:solidFill>
                <a:schemeClr val="lt1"/>
              </a:solidFill>
              <a:latin typeface="Proxima Nova"/>
              <a:ea typeface="Proxima Nova"/>
              <a:cs typeface="Proxima Nova"/>
              <a:sym typeface="Proxima Nova"/>
            </a:endParaRPr>
          </a:p>
        </p:txBody>
      </p:sp>
      <p:sp>
        <p:nvSpPr>
          <p:cNvPr id="99" name="Google Shape;99;p17"/>
          <p:cNvSpPr txBox="1"/>
          <p:nvPr/>
        </p:nvSpPr>
        <p:spPr>
          <a:xfrm>
            <a:off x="645925" y="880687"/>
            <a:ext cx="8212950" cy="738633"/>
          </a:xfrm>
          <a:prstGeom prst="rect">
            <a:avLst/>
          </a:prstGeom>
          <a:noFill/>
          <a:ln>
            <a:noFill/>
          </a:ln>
        </p:spPr>
        <p:txBody>
          <a:bodyPr spcFirstLastPara="1" wrap="square" lIns="91425" tIns="91425" rIns="91425" bIns="91425" anchor="t" anchorCtr="0">
            <a:spAutoFit/>
          </a:bodyPr>
          <a:lstStyle/>
          <a:p>
            <a:endParaRPr lang="en-US" sz="1800" dirty="0">
              <a:latin typeface="Proxima Nova" panose="020B0604020202020204" charset="0"/>
            </a:endParaRPr>
          </a:p>
          <a:p>
            <a:r>
              <a:rPr lang="en-US" sz="1800" dirty="0" smtClean="0">
                <a:latin typeface="Proxima Nova" panose="020B0604020202020204" charset="0"/>
              </a:rPr>
              <a:t>Convert </a:t>
            </a:r>
            <a:r>
              <a:rPr lang="en-US" sz="1800" dirty="0">
                <a:latin typeface="Proxima Nova" panose="020B0604020202020204" charset="0"/>
              </a:rPr>
              <a:t>all digit into 3 digit number.</a:t>
            </a:r>
          </a:p>
        </p:txBody>
      </p:sp>
      <p:pic>
        <p:nvPicPr>
          <p:cNvPr id="2" name="Picture 1"/>
          <p:cNvPicPr>
            <a:picLocks noChangeAspect="1"/>
          </p:cNvPicPr>
          <p:nvPr/>
        </p:nvPicPr>
        <p:blipFill>
          <a:blip r:embed="rId6"/>
          <a:stretch>
            <a:fillRect/>
          </a:stretch>
        </p:blipFill>
        <p:spPr>
          <a:xfrm>
            <a:off x="1527584" y="802329"/>
            <a:ext cx="5534025" cy="447675"/>
          </a:xfrm>
          <a:prstGeom prst="rect">
            <a:avLst/>
          </a:prstGeom>
        </p:spPr>
      </p:pic>
      <p:pic>
        <p:nvPicPr>
          <p:cNvPr id="3" name="Picture 2"/>
          <p:cNvPicPr>
            <a:picLocks noChangeAspect="1"/>
          </p:cNvPicPr>
          <p:nvPr/>
        </p:nvPicPr>
        <p:blipFill>
          <a:blip r:embed="rId7"/>
          <a:stretch>
            <a:fillRect/>
          </a:stretch>
        </p:blipFill>
        <p:spPr>
          <a:xfrm>
            <a:off x="1527584" y="1568435"/>
            <a:ext cx="5495925" cy="342900"/>
          </a:xfrm>
          <a:prstGeom prst="rect">
            <a:avLst/>
          </a:prstGeom>
        </p:spPr>
      </p:pic>
      <p:pic>
        <p:nvPicPr>
          <p:cNvPr id="4" name="Picture 3"/>
          <p:cNvPicPr>
            <a:picLocks noChangeAspect="1"/>
          </p:cNvPicPr>
          <p:nvPr/>
        </p:nvPicPr>
        <p:blipFill>
          <a:blip r:embed="rId8"/>
          <a:stretch>
            <a:fillRect/>
          </a:stretch>
        </p:blipFill>
        <p:spPr>
          <a:xfrm>
            <a:off x="2295810" y="2047583"/>
            <a:ext cx="4372117" cy="2929495"/>
          </a:xfrm>
          <a:prstGeom prst="rect">
            <a:avLst/>
          </a:prstGeom>
        </p:spPr>
      </p:pic>
    </p:spTree>
    <p:extLst>
      <p:ext uri="{BB962C8B-B14F-4D97-AF65-F5344CB8AC3E}">
        <p14:creationId xmlns:p14="http://schemas.microsoft.com/office/powerpoint/2010/main" val="1330595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THE EFFICIENT ALGORITHM</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5" y="992003"/>
            <a:ext cx="8212950" cy="3785621"/>
          </a:xfrm>
          <a:prstGeom prst="rect">
            <a:avLst/>
          </a:prstGeom>
          <a:noFill/>
          <a:ln>
            <a:noFill/>
          </a:ln>
        </p:spPr>
        <p:txBody>
          <a:bodyPr spcFirstLastPara="1" wrap="square" lIns="91425" tIns="91425" rIns="91425" bIns="91425" anchor="t" anchorCtr="0">
            <a:spAutoFit/>
          </a:bodyPr>
          <a:lstStyle/>
          <a:p>
            <a:pPr algn="just"/>
            <a:r>
              <a:rPr lang="en-US" sz="1800" b="1" dirty="0">
                <a:solidFill>
                  <a:srgbClr val="666666"/>
                </a:solidFill>
                <a:latin typeface="Proxima Nova"/>
                <a:ea typeface="Proxima Nova"/>
                <a:cs typeface="Proxima Nova"/>
              </a:rPr>
              <a:t>The principle of I</a:t>
            </a:r>
            <a:r>
              <a:rPr lang="en-US" sz="1800" b="1" dirty="0" smtClean="0">
                <a:solidFill>
                  <a:srgbClr val="666666"/>
                </a:solidFill>
                <a:latin typeface="Proxima Nova"/>
                <a:ea typeface="Proxima Nova"/>
                <a:cs typeface="Proxima Nova"/>
              </a:rPr>
              <a:t>nvariance</a:t>
            </a:r>
          </a:p>
          <a:p>
            <a:pPr marL="285750" indent="-285750" algn="just">
              <a:buFont typeface="Arial" panose="020B0604020202020204" pitchFamily="34" charset="0"/>
              <a:buChar char="•"/>
            </a:pPr>
            <a:endParaRPr lang="en-US" sz="1800" dirty="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US" sz="1800" dirty="0" smtClean="0">
                <a:solidFill>
                  <a:srgbClr val="666666"/>
                </a:solidFill>
                <a:latin typeface="Proxima Nova"/>
                <a:ea typeface="Proxima Nova"/>
                <a:cs typeface="Proxima Nova"/>
              </a:rPr>
              <a:t>Two </a:t>
            </a:r>
            <a:r>
              <a:rPr lang="en-US" sz="1800" dirty="0">
                <a:solidFill>
                  <a:srgbClr val="666666"/>
                </a:solidFill>
                <a:latin typeface="Proxima Nova"/>
                <a:ea typeface="Proxima Nova"/>
                <a:cs typeface="Proxima Nova"/>
              </a:rPr>
              <a:t>different implementation of </a:t>
            </a:r>
            <a:r>
              <a:rPr lang="en-US" sz="1800" dirty="0" smtClean="0">
                <a:solidFill>
                  <a:srgbClr val="666666"/>
                </a:solidFill>
                <a:latin typeface="Proxima Nova"/>
                <a:ea typeface="Proxima Nova"/>
                <a:cs typeface="Proxima Nova"/>
              </a:rPr>
              <a:t>the </a:t>
            </a:r>
            <a:r>
              <a:rPr lang="en-US" sz="1800" dirty="0">
                <a:solidFill>
                  <a:srgbClr val="666666"/>
                </a:solidFill>
                <a:latin typeface="Proxima Nova"/>
                <a:ea typeface="Proxima Nova"/>
                <a:cs typeface="Proxima Nova"/>
              </a:rPr>
              <a:t>same algorithm will not differ much in efficiency.</a:t>
            </a:r>
          </a:p>
          <a:p>
            <a:pPr marL="285750" indent="-285750" algn="just">
              <a:buFont typeface="Arial" panose="020B0604020202020204" pitchFamily="34" charset="0"/>
              <a:buChar char="•"/>
            </a:pPr>
            <a:endParaRPr lang="en-US" sz="1800" dirty="0" smtClean="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US" sz="1800" dirty="0" smtClean="0">
                <a:solidFill>
                  <a:srgbClr val="666666"/>
                </a:solidFill>
                <a:latin typeface="Proxima Nova"/>
                <a:ea typeface="Proxima Nova"/>
                <a:cs typeface="Proxima Nova"/>
              </a:rPr>
              <a:t>Difference </a:t>
            </a:r>
            <a:r>
              <a:rPr lang="en-US" sz="1800" dirty="0">
                <a:solidFill>
                  <a:srgbClr val="666666"/>
                </a:solidFill>
                <a:latin typeface="Proxima Nova"/>
                <a:ea typeface="Proxima Nova"/>
                <a:cs typeface="Proxima Nova"/>
              </a:rPr>
              <a:t>can be expressed using multiplicative constant.</a:t>
            </a:r>
          </a:p>
          <a:p>
            <a:pPr marL="285750" indent="-285750" algn="just">
              <a:buFont typeface="Arial" panose="020B0604020202020204" pitchFamily="34" charset="0"/>
              <a:buChar char="•"/>
            </a:pPr>
            <a:endParaRPr lang="en-US" sz="1800" dirty="0" smtClean="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US" sz="1800" dirty="0" smtClean="0">
                <a:solidFill>
                  <a:srgbClr val="666666"/>
                </a:solidFill>
                <a:latin typeface="Proxima Nova"/>
                <a:ea typeface="Proxima Nova"/>
                <a:cs typeface="Proxima Nova"/>
              </a:rPr>
              <a:t>If </a:t>
            </a:r>
            <a:r>
              <a:rPr lang="en-US" sz="1800" dirty="0">
                <a:solidFill>
                  <a:srgbClr val="666666"/>
                </a:solidFill>
                <a:latin typeface="Proxima Nova"/>
                <a:ea typeface="Proxima Nova"/>
                <a:cs typeface="Proxima Nova"/>
              </a:rPr>
              <a:t>algorithm take t1(n) time and </a:t>
            </a:r>
            <a:r>
              <a:rPr lang="en-US" sz="1800" dirty="0" smtClean="0">
                <a:solidFill>
                  <a:srgbClr val="666666"/>
                </a:solidFill>
                <a:latin typeface="Proxima Nova"/>
                <a:ea typeface="Proxima Nova"/>
                <a:cs typeface="Proxima Nova"/>
              </a:rPr>
              <a:t>another </a:t>
            </a:r>
            <a:r>
              <a:rPr lang="en-US" sz="1800" dirty="0">
                <a:solidFill>
                  <a:srgbClr val="666666"/>
                </a:solidFill>
                <a:latin typeface="Proxima Nova"/>
                <a:ea typeface="Proxima Nova"/>
                <a:cs typeface="Proxima Nova"/>
              </a:rPr>
              <a:t>take t2(n) </a:t>
            </a:r>
            <a:r>
              <a:rPr lang="en-US" sz="1800" dirty="0" smtClean="0">
                <a:solidFill>
                  <a:srgbClr val="666666"/>
                </a:solidFill>
                <a:latin typeface="Proxima Nova"/>
                <a:ea typeface="Proxima Nova"/>
                <a:cs typeface="Proxima Nova"/>
              </a:rPr>
              <a:t>time, </a:t>
            </a:r>
          </a:p>
          <a:p>
            <a:pPr algn="just"/>
            <a:r>
              <a:rPr lang="en-US" sz="1800" dirty="0">
                <a:solidFill>
                  <a:srgbClr val="666666"/>
                </a:solidFill>
                <a:latin typeface="Proxima Nova"/>
                <a:ea typeface="Proxima Nova"/>
                <a:cs typeface="Proxima Nova"/>
              </a:rPr>
              <a:t> </a:t>
            </a:r>
            <a:r>
              <a:rPr lang="en-US" sz="1800" dirty="0" smtClean="0">
                <a:solidFill>
                  <a:srgbClr val="666666"/>
                </a:solidFill>
                <a:latin typeface="Proxima Nova"/>
                <a:ea typeface="Proxima Nova"/>
                <a:cs typeface="Proxima Nova"/>
              </a:rPr>
              <a:t>     Then </a:t>
            </a:r>
            <a:r>
              <a:rPr lang="en-US" sz="1800" dirty="0">
                <a:solidFill>
                  <a:srgbClr val="666666"/>
                </a:solidFill>
                <a:latin typeface="Proxima Nova"/>
                <a:ea typeface="Proxima Nova"/>
                <a:cs typeface="Proxima Nova"/>
              </a:rPr>
              <a:t>t1(n) </a:t>
            </a:r>
            <a:r>
              <a:rPr lang="en-US" sz="1800" dirty="0" smtClean="0">
                <a:solidFill>
                  <a:srgbClr val="666666"/>
                </a:solidFill>
                <a:latin typeface="Proxima Nova"/>
                <a:ea typeface="Proxima Nova"/>
                <a:cs typeface="Proxima Nova"/>
              </a:rPr>
              <a:t>&lt;= c.t2(n</a:t>
            </a:r>
            <a:r>
              <a:rPr lang="en-US" sz="1800" dirty="0">
                <a:solidFill>
                  <a:srgbClr val="666666"/>
                </a:solidFill>
                <a:latin typeface="Proxima Nova"/>
                <a:ea typeface="Proxima Nova"/>
                <a:cs typeface="Proxima Nova"/>
              </a:rPr>
              <a:t>) or t2(n</a:t>
            </a:r>
            <a:r>
              <a:rPr lang="en-US" sz="1800" dirty="0" smtClean="0">
                <a:solidFill>
                  <a:srgbClr val="666666"/>
                </a:solidFill>
                <a:latin typeface="Proxima Nova"/>
                <a:ea typeface="Proxima Nova"/>
                <a:cs typeface="Proxima Nova"/>
              </a:rPr>
              <a:t>) &lt;= d.t1(n</a:t>
            </a:r>
            <a:r>
              <a:rPr lang="en-US" sz="1800" dirty="0">
                <a:solidFill>
                  <a:srgbClr val="666666"/>
                </a:solidFill>
                <a:latin typeface="Proxima Nova"/>
                <a:ea typeface="Proxima Nova"/>
                <a:cs typeface="Proxima Nova"/>
              </a:rPr>
              <a:t>), where c and d are some constant.</a:t>
            </a:r>
          </a:p>
          <a:p>
            <a:pPr marL="285750" indent="-285750" algn="just">
              <a:buFont typeface="Arial" panose="020B0604020202020204" pitchFamily="34" charset="0"/>
              <a:buChar char="•"/>
            </a:pPr>
            <a:endParaRPr lang="en-US" sz="1800" dirty="0" smtClean="0">
              <a:solidFill>
                <a:srgbClr val="666666"/>
              </a:solidFill>
              <a:latin typeface="Proxima Nova"/>
              <a:ea typeface="Proxima Nova"/>
              <a:cs typeface="Proxima Nova"/>
            </a:endParaRPr>
          </a:p>
          <a:p>
            <a:pPr marL="285750" indent="-285750" algn="just">
              <a:buFont typeface="Arial" panose="020B0604020202020204" pitchFamily="34" charset="0"/>
              <a:buChar char="•"/>
            </a:pPr>
            <a:r>
              <a:rPr lang="en-US" sz="1800" dirty="0" smtClean="0">
                <a:solidFill>
                  <a:srgbClr val="666666"/>
                </a:solidFill>
                <a:latin typeface="Proxima Nova"/>
                <a:ea typeface="Proxima Nova"/>
                <a:cs typeface="Proxima Nova"/>
              </a:rPr>
              <a:t>This </a:t>
            </a:r>
            <a:r>
              <a:rPr lang="en-US" sz="1800" dirty="0">
                <a:solidFill>
                  <a:srgbClr val="666666"/>
                </a:solidFill>
                <a:latin typeface="Proxima Nova"/>
                <a:ea typeface="Proxima Nova"/>
                <a:cs typeface="Proxima Nova"/>
              </a:rPr>
              <a:t>principle allows us to express time taken by the algorithm in terms of multiplicative constant.</a:t>
            </a:r>
          </a:p>
          <a:p>
            <a:pPr marL="285750" indent="-285750" algn="just">
              <a:buFont typeface="Arial" panose="020B0604020202020204" pitchFamily="34" charset="0"/>
              <a:buChar char="•"/>
            </a:pPr>
            <a:endParaRPr lang="en-US" altLang="en-US" sz="1800" dirty="0">
              <a:solidFill>
                <a:srgbClr val="666666"/>
              </a:solidFill>
              <a:latin typeface="Proxima Nova"/>
              <a:ea typeface="Proxima Nova"/>
              <a:cs typeface="Proxima Nova"/>
            </a:endParaRPr>
          </a:p>
        </p:txBody>
      </p:sp>
    </p:spTree>
    <p:extLst>
      <p:ext uri="{BB962C8B-B14F-4D97-AF65-F5344CB8AC3E}">
        <p14:creationId xmlns:p14="http://schemas.microsoft.com/office/powerpoint/2010/main" val="2762484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THE EFFICIENT ALGORITHM</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4" y="816667"/>
            <a:ext cx="8212950" cy="954077"/>
          </a:xfrm>
          <a:prstGeom prst="rect">
            <a:avLst/>
          </a:prstGeom>
          <a:noFill/>
          <a:ln>
            <a:noFill/>
          </a:ln>
        </p:spPr>
        <p:txBody>
          <a:bodyPr spcFirstLastPara="1" wrap="square" lIns="91425" tIns="91425" rIns="91425" bIns="91425" anchor="t" anchorCtr="0">
            <a:spAutoFit/>
          </a:bodyPr>
          <a:lstStyle/>
          <a:p>
            <a:pPr algn="just"/>
            <a:r>
              <a:rPr lang="en-US" sz="1800" b="1" dirty="0" smtClean="0">
                <a:solidFill>
                  <a:srgbClr val="666666"/>
                </a:solidFill>
                <a:latin typeface="Proxima Nova"/>
                <a:ea typeface="Proxima Nova"/>
                <a:cs typeface="Proxima Nova"/>
              </a:rPr>
              <a:t>Order of Growth</a:t>
            </a:r>
          </a:p>
          <a:p>
            <a:pPr marL="285750" indent="-285750" algn="just">
              <a:buFont typeface="Arial" panose="020B0604020202020204" pitchFamily="34" charset="0"/>
              <a:buChar char="•"/>
            </a:pPr>
            <a:r>
              <a:rPr lang="en-US" sz="1600" dirty="0" smtClean="0">
                <a:solidFill>
                  <a:srgbClr val="666666"/>
                </a:solidFill>
                <a:latin typeface="Proxima Nova"/>
                <a:ea typeface="Proxima Nova"/>
                <a:cs typeface="Proxima Nova"/>
              </a:rPr>
              <a:t>Order of growth of an algorithm is a way of </a:t>
            </a:r>
            <a:r>
              <a:rPr lang="en-US" sz="1600" b="1" dirty="0" smtClean="0">
                <a:solidFill>
                  <a:srgbClr val="666666"/>
                </a:solidFill>
                <a:latin typeface="Proxima Nova"/>
                <a:ea typeface="Proxima Nova"/>
                <a:cs typeface="Proxima Nova"/>
              </a:rPr>
              <a:t>predicting</a:t>
            </a:r>
            <a:r>
              <a:rPr lang="en-US" sz="1600" dirty="0" smtClean="0">
                <a:solidFill>
                  <a:srgbClr val="666666"/>
                </a:solidFill>
                <a:latin typeface="Proxima Nova"/>
                <a:ea typeface="Proxima Nova"/>
                <a:cs typeface="Proxima Nova"/>
              </a:rPr>
              <a:t> how execution time of a program and the space/memory occupied by it changes with the input size.</a:t>
            </a:r>
            <a:endParaRPr lang="en-US" sz="1600" dirty="0">
              <a:solidFill>
                <a:srgbClr val="666666"/>
              </a:solidFill>
              <a:latin typeface="Proxima Nova"/>
              <a:ea typeface="Proxima Nova"/>
              <a:cs typeface="Proxima Nova"/>
            </a:endParaRPr>
          </a:p>
        </p:txBody>
      </p:sp>
      <p:graphicFrame>
        <p:nvGraphicFramePr>
          <p:cNvPr id="2" name="Table 1"/>
          <p:cNvGraphicFramePr>
            <a:graphicFrameLocks noGrp="1"/>
          </p:cNvGraphicFramePr>
          <p:nvPr>
            <p:extLst>
              <p:ext uri="{D42A27DB-BD31-4B8C-83A1-F6EECF244321}">
                <p14:modId xmlns:p14="http://schemas.microsoft.com/office/powerpoint/2010/main" val="2690299692"/>
              </p:ext>
            </p:extLst>
          </p:nvPr>
        </p:nvGraphicFramePr>
        <p:xfrm>
          <a:off x="563728" y="1832299"/>
          <a:ext cx="8212951" cy="2819902"/>
        </p:xfrm>
        <a:graphic>
          <a:graphicData uri="http://schemas.openxmlformats.org/drawingml/2006/table">
            <a:tbl>
              <a:tblPr firstRow="1" bandRow="1">
                <a:tableStyleId>{7DF18680-E054-41AD-8BC1-D1AEF772440D}</a:tableStyleId>
              </a:tblPr>
              <a:tblGrid>
                <a:gridCol w="1090410"/>
                <a:gridCol w="965771"/>
                <a:gridCol w="3739794"/>
                <a:gridCol w="2416976"/>
              </a:tblGrid>
              <a:tr h="466726">
                <a:tc>
                  <a:txBody>
                    <a:bodyPr/>
                    <a:lstStyle/>
                    <a:p>
                      <a:pPr algn="ctr"/>
                      <a:r>
                        <a:rPr lang="en-IN" sz="1100" dirty="0" smtClean="0">
                          <a:latin typeface="Proxima Nova" panose="020B0604020202020204" charset="0"/>
                        </a:rPr>
                        <a:t>Efficiency Class</a:t>
                      </a:r>
                      <a:endParaRPr lang="en-IN" sz="1100" dirty="0">
                        <a:latin typeface="Proxima Nova" panose="020B0604020202020204" charset="0"/>
                      </a:endParaRPr>
                    </a:p>
                  </a:txBody>
                  <a:tcPr/>
                </a:tc>
                <a:tc>
                  <a:txBody>
                    <a:bodyPr/>
                    <a:lstStyle/>
                    <a:p>
                      <a:pPr algn="ctr"/>
                      <a:r>
                        <a:rPr lang="en-IN" sz="1100" dirty="0" smtClean="0">
                          <a:latin typeface="Proxima Nova" panose="020B0604020202020204" charset="0"/>
                        </a:rPr>
                        <a:t>Order of Growth</a:t>
                      </a:r>
                      <a:endParaRPr lang="en-IN" sz="1100" dirty="0">
                        <a:latin typeface="Proxima Nova" panose="020B0604020202020204" charset="0"/>
                      </a:endParaRPr>
                    </a:p>
                  </a:txBody>
                  <a:tcPr/>
                </a:tc>
                <a:tc>
                  <a:txBody>
                    <a:bodyPr/>
                    <a:lstStyle/>
                    <a:p>
                      <a:pPr algn="ctr"/>
                      <a:r>
                        <a:rPr lang="en-IN" sz="1100" dirty="0" smtClean="0">
                          <a:latin typeface="Proxima Nova" panose="020B0604020202020204" charset="0"/>
                        </a:rPr>
                        <a:t>Description</a:t>
                      </a:r>
                      <a:endParaRPr lang="en-IN" sz="1100" dirty="0">
                        <a:latin typeface="Proxima Nova" panose="020B0604020202020204" charset="0"/>
                      </a:endParaRPr>
                    </a:p>
                  </a:txBody>
                  <a:tcPr/>
                </a:tc>
                <a:tc>
                  <a:txBody>
                    <a:bodyPr/>
                    <a:lstStyle/>
                    <a:p>
                      <a:pPr algn="ctr"/>
                      <a:r>
                        <a:rPr lang="en-IN" sz="1100" dirty="0" smtClean="0">
                          <a:latin typeface="Proxima Nova" panose="020B0604020202020204" charset="0"/>
                        </a:rPr>
                        <a:t>Example</a:t>
                      </a:r>
                      <a:endParaRPr lang="en-IN" sz="1100" dirty="0">
                        <a:latin typeface="Proxima Nova" panose="020B0604020202020204" charset="0"/>
                      </a:endParaRPr>
                    </a:p>
                  </a:txBody>
                  <a:tcPr/>
                </a:tc>
              </a:tr>
              <a:tr h="283370">
                <a:tc>
                  <a:txBody>
                    <a:bodyPr/>
                    <a:lstStyle/>
                    <a:p>
                      <a:pPr algn="ctr"/>
                      <a:r>
                        <a:rPr lang="en-IN" sz="1100" dirty="0" smtClean="0">
                          <a:latin typeface="Proxima Nova" panose="020B0604020202020204" charset="0"/>
                        </a:rPr>
                        <a:t>Constant</a:t>
                      </a:r>
                      <a:endParaRPr lang="en-IN" sz="1100" dirty="0">
                        <a:latin typeface="Proxima Nova" panose="020B0604020202020204" charset="0"/>
                      </a:endParaRPr>
                    </a:p>
                  </a:txBody>
                  <a:tcPr/>
                </a:tc>
                <a:tc>
                  <a:txBody>
                    <a:bodyPr/>
                    <a:lstStyle/>
                    <a:p>
                      <a:pPr algn="ctr"/>
                      <a:r>
                        <a:rPr lang="en-IN" sz="1100" dirty="0" smtClean="0">
                          <a:latin typeface="Proxima Nova" panose="020B0604020202020204" charset="0"/>
                        </a:rPr>
                        <a:t>1</a:t>
                      </a:r>
                      <a:endParaRPr lang="en-IN" sz="1100" dirty="0">
                        <a:latin typeface="Proxima Nova" panose="020B0604020202020204" charset="0"/>
                      </a:endParaRPr>
                    </a:p>
                  </a:txBody>
                  <a:tcPr/>
                </a:tc>
                <a:tc>
                  <a:txBody>
                    <a:bodyPr/>
                    <a:lstStyle/>
                    <a:p>
                      <a:r>
                        <a:rPr lang="en-US" sz="1100" dirty="0" smtClean="0">
                          <a:latin typeface="Proxima Nova" panose="020B0604020202020204" charset="0"/>
                        </a:rPr>
                        <a:t>As input size grows we get larger running time</a:t>
                      </a:r>
                      <a:endParaRPr lang="en-IN" sz="1100" dirty="0">
                        <a:latin typeface="Proxima Nova" panose="020B0604020202020204" charset="0"/>
                      </a:endParaRPr>
                    </a:p>
                  </a:txBody>
                  <a:tcPr/>
                </a:tc>
                <a:tc>
                  <a:txBody>
                    <a:bodyPr/>
                    <a:lstStyle/>
                    <a:p>
                      <a:r>
                        <a:rPr lang="en-US" sz="1100" dirty="0" smtClean="0">
                          <a:latin typeface="Proxima Nova" panose="020B0604020202020204" charset="0"/>
                        </a:rPr>
                        <a:t>Scanning</a:t>
                      </a:r>
                      <a:r>
                        <a:rPr lang="en-US" sz="1100" baseline="0" dirty="0" smtClean="0">
                          <a:latin typeface="Proxima Nova" panose="020B0604020202020204" charset="0"/>
                        </a:rPr>
                        <a:t> array elements.</a:t>
                      </a:r>
                      <a:endParaRPr lang="en-IN" sz="1100" dirty="0">
                        <a:latin typeface="Proxima Nova" panose="020B0604020202020204" charset="0"/>
                      </a:endParaRPr>
                    </a:p>
                  </a:txBody>
                  <a:tcPr/>
                </a:tc>
              </a:tr>
              <a:tr h="283370">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latin typeface="Proxima Nova" panose="020B0604020202020204" charset="0"/>
                        </a:rPr>
                        <a:t>Logarithmic</a:t>
                      </a:r>
                    </a:p>
                  </a:txBody>
                  <a:tcPr/>
                </a:tc>
                <a:tc>
                  <a:txBody>
                    <a:bodyPr/>
                    <a:lstStyle/>
                    <a:p>
                      <a:pPr algn="ctr"/>
                      <a:r>
                        <a:rPr lang="en-IN" sz="1100" dirty="0" err="1" smtClean="0">
                          <a:latin typeface="Proxima Nova" panose="020B0604020202020204" charset="0"/>
                        </a:rPr>
                        <a:t>logn</a:t>
                      </a:r>
                      <a:endParaRPr lang="en-IN" sz="1100" dirty="0">
                        <a:latin typeface="Proxima Nova" panose="020B0604020202020204" charset="0"/>
                      </a:endParaRPr>
                    </a:p>
                  </a:txBody>
                  <a:tcPr/>
                </a:tc>
                <a:tc>
                  <a:txBody>
                    <a:bodyPr/>
                    <a:lstStyle/>
                    <a:p>
                      <a:r>
                        <a:rPr lang="en-US" sz="1100" dirty="0" smtClean="0">
                          <a:latin typeface="Proxima Nova" panose="020B0604020202020204" charset="0"/>
                        </a:rPr>
                        <a:t>Problem is divided into smaller parts</a:t>
                      </a:r>
                      <a:r>
                        <a:rPr lang="en-US" sz="1100" baseline="0" dirty="0" smtClean="0">
                          <a:latin typeface="Proxima Nova" panose="020B0604020202020204" charset="0"/>
                        </a:rPr>
                        <a:t> </a:t>
                      </a:r>
                      <a:r>
                        <a:rPr lang="en-US" sz="1100" dirty="0" smtClean="0">
                          <a:latin typeface="Proxima Nova" panose="020B0604020202020204" charset="0"/>
                        </a:rPr>
                        <a:t>on each iteration. </a:t>
                      </a:r>
                      <a:endParaRPr lang="en-IN" sz="1100" dirty="0">
                        <a:latin typeface="Proxima Nova" panose="020B0604020202020204" charset="0"/>
                      </a:endParaRPr>
                    </a:p>
                  </a:txBody>
                  <a:tcPr/>
                </a:tc>
                <a:tc>
                  <a:txBody>
                    <a:bodyPr/>
                    <a:lstStyle/>
                    <a:p>
                      <a:r>
                        <a:rPr lang="en-US" sz="1100" dirty="0" smtClean="0">
                          <a:latin typeface="Proxima Nova" panose="020B0604020202020204" charset="0"/>
                        </a:rPr>
                        <a:t>Binary Search</a:t>
                      </a:r>
                      <a:endParaRPr lang="en-IN" sz="1100" dirty="0">
                        <a:latin typeface="Proxima Nova" panose="020B0604020202020204" charset="0"/>
                      </a:endParaRPr>
                    </a:p>
                  </a:txBody>
                  <a:tcPr/>
                </a:tc>
              </a:tr>
              <a:tr h="283370">
                <a:tc>
                  <a:txBody>
                    <a:bodyPr/>
                    <a:lstStyle/>
                    <a:p>
                      <a:pPr algn="ctr"/>
                      <a:r>
                        <a:rPr lang="en-IN" sz="1100" dirty="0" smtClean="0">
                          <a:latin typeface="Proxima Nova" panose="020B0604020202020204" charset="0"/>
                        </a:rPr>
                        <a:t>Linear</a:t>
                      </a:r>
                      <a:endParaRPr lang="en-IN" sz="1100" dirty="0">
                        <a:latin typeface="Proxima Nova" panose="020B0604020202020204" charset="0"/>
                      </a:endParaRPr>
                    </a:p>
                  </a:txBody>
                  <a:tcPr/>
                </a:tc>
                <a:tc>
                  <a:txBody>
                    <a:bodyPr/>
                    <a:lstStyle/>
                    <a:p>
                      <a:pPr algn="ctr"/>
                      <a:r>
                        <a:rPr lang="en-IN" sz="1100" dirty="0" smtClean="0">
                          <a:latin typeface="Proxima Nova" panose="020B0604020202020204" charset="0"/>
                        </a:rPr>
                        <a:t>n</a:t>
                      </a:r>
                      <a:endParaRPr lang="en-IN" sz="1100" dirty="0">
                        <a:latin typeface="Proxima Nova" panose="020B0604020202020204" charset="0"/>
                      </a:endParaRPr>
                    </a:p>
                  </a:txBody>
                  <a:tcPr/>
                </a:tc>
                <a:tc>
                  <a:txBody>
                    <a:bodyPr/>
                    <a:lstStyle/>
                    <a:p>
                      <a:r>
                        <a:rPr lang="en-US" sz="1100" dirty="0" smtClean="0">
                          <a:latin typeface="Proxima Nova" panose="020B0604020202020204" charset="0"/>
                        </a:rPr>
                        <a:t>Running time is dependent on input size</a:t>
                      </a:r>
                      <a:endParaRPr lang="en-IN" sz="1100" dirty="0">
                        <a:latin typeface="Proxima Nova" panose="020B0604020202020204" charset="0"/>
                      </a:endParaRPr>
                    </a:p>
                  </a:txBody>
                  <a:tcPr/>
                </a:tc>
                <a:tc>
                  <a:txBody>
                    <a:bodyPr/>
                    <a:lstStyle/>
                    <a:p>
                      <a:r>
                        <a:rPr lang="en-US" sz="1100" dirty="0" smtClean="0">
                          <a:latin typeface="Proxima Nova" panose="020B0604020202020204" charset="0"/>
                        </a:rPr>
                        <a:t>Sequential</a:t>
                      </a:r>
                      <a:r>
                        <a:rPr lang="en-US" sz="1100" baseline="0" dirty="0" smtClean="0">
                          <a:latin typeface="Proxima Nova" panose="020B0604020202020204" charset="0"/>
                        </a:rPr>
                        <a:t> search</a:t>
                      </a:r>
                      <a:endParaRPr lang="en-IN" sz="1100" dirty="0">
                        <a:latin typeface="Proxima Nova" panose="020B0604020202020204" charset="0"/>
                      </a:endParaRPr>
                    </a:p>
                  </a:txBody>
                  <a:tcPr/>
                </a:tc>
              </a:tr>
              <a:tr h="283370">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smtClean="0">
                          <a:latin typeface="Proxima Nova" panose="020B0604020202020204" charset="0"/>
                        </a:rPr>
                        <a:t>nlogn</a:t>
                      </a:r>
                      <a:endParaRPr lang="en-US" sz="1100" dirty="0" smtClean="0">
                        <a:latin typeface="Proxima Nova" panose="020B0604020202020204" charset="0"/>
                      </a:endParaRPr>
                    </a:p>
                  </a:txBody>
                  <a:tcPr/>
                </a:tc>
                <a:tc>
                  <a:txBody>
                    <a:bodyPr/>
                    <a:lstStyle/>
                    <a:p>
                      <a:pPr algn="ctr"/>
                      <a:r>
                        <a:rPr lang="en-US" sz="1100" dirty="0" err="1" smtClean="0">
                          <a:latin typeface="Proxima Nova" panose="020B0604020202020204" charset="0"/>
                        </a:rPr>
                        <a:t>nlogn</a:t>
                      </a:r>
                      <a:endParaRPr lang="en-IN" sz="1100" dirty="0">
                        <a:latin typeface="Proxima Nova" panose="020B0604020202020204" charset="0"/>
                      </a:endParaRPr>
                    </a:p>
                  </a:txBody>
                  <a:tcPr/>
                </a:tc>
                <a:tc>
                  <a:txBody>
                    <a:bodyPr/>
                    <a:lstStyle/>
                    <a:p>
                      <a:r>
                        <a:rPr lang="en-US" sz="1100" dirty="0" smtClean="0">
                          <a:latin typeface="Proxima Nova" panose="020B0604020202020204" charset="0"/>
                        </a:rPr>
                        <a:t>Some instance of algorithm considered for list of size n</a:t>
                      </a:r>
                      <a:endParaRPr lang="en-IN" sz="1100" dirty="0">
                        <a:latin typeface="Proxima Nova" panose="020B0604020202020204" charset="0"/>
                      </a:endParaRPr>
                    </a:p>
                  </a:txBody>
                  <a:tcPr/>
                </a:tc>
                <a:tc>
                  <a:txBody>
                    <a:bodyPr/>
                    <a:lstStyle/>
                    <a:p>
                      <a:r>
                        <a:rPr lang="en-US" sz="1100" dirty="0" smtClean="0">
                          <a:latin typeface="Proxima Nova" panose="020B0604020202020204" charset="0"/>
                        </a:rPr>
                        <a:t>Merge sort and quick sort</a:t>
                      </a:r>
                      <a:endParaRPr lang="en-IN" sz="1100" dirty="0">
                        <a:latin typeface="Proxima Nova" panose="020B0604020202020204" charset="0"/>
                      </a:endParaRPr>
                    </a:p>
                  </a:txBody>
                  <a:tcPr/>
                </a:tc>
              </a:tr>
              <a:tr h="283370">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smtClean="0">
                          <a:latin typeface="Proxima Nova" panose="020B0604020202020204" charset="0"/>
                        </a:rPr>
                        <a:t>Quaderatic</a:t>
                      </a:r>
                      <a:endParaRPr lang="en-IN" sz="1100" dirty="0">
                        <a:latin typeface="Proxima Nova" panose="020B0604020202020204" charset="0"/>
                      </a:endParaRPr>
                    </a:p>
                  </a:txBody>
                  <a:tcPr/>
                </a:tc>
                <a:tc>
                  <a:txBody>
                    <a:bodyPr/>
                    <a:lstStyle/>
                    <a:p>
                      <a:pPr algn="ctr"/>
                      <a:r>
                        <a:rPr lang="en-US" sz="1100" baseline="0" dirty="0" smtClean="0">
                          <a:latin typeface="Proxima Nova" panose="020B0604020202020204" charset="0"/>
                        </a:rPr>
                        <a:t>n</a:t>
                      </a:r>
                      <a:r>
                        <a:rPr lang="en-US" sz="1100" baseline="30000" dirty="0" smtClean="0">
                          <a:latin typeface="Proxima Nova" panose="020B0604020202020204" charset="0"/>
                        </a:rPr>
                        <a:t>2</a:t>
                      </a:r>
                      <a:endParaRPr lang="en-IN" sz="1100" dirty="0">
                        <a:latin typeface="Proxima Nova" panose="020B0604020202020204" charset="0"/>
                      </a:endParaRPr>
                    </a:p>
                  </a:txBody>
                  <a:tcPr/>
                </a:tc>
                <a:tc>
                  <a:txBody>
                    <a:bodyPr/>
                    <a:lstStyle/>
                    <a:p>
                      <a:r>
                        <a:rPr lang="en-US" sz="1100" dirty="0" smtClean="0">
                          <a:latin typeface="Proxima Nova" panose="020B0604020202020204" charset="0"/>
                        </a:rPr>
                        <a:t>Algorithm has 2 nested loops</a:t>
                      </a:r>
                      <a:endParaRPr lang="en-IN" sz="1100" dirty="0">
                        <a:latin typeface="Proxima Nova" panose="020B0604020202020204" charset="0"/>
                      </a:endParaRPr>
                    </a:p>
                  </a:txBody>
                  <a:tcPr/>
                </a:tc>
                <a:tc>
                  <a:txBody>
                    <a:bodyPr/>
                    <a:lstStyle/>
                    <a:p>
                      <a:r>
                        <a:rPr lang="en-US" sz="1100" dirty="0" smtClean="0">
                          <a:latin typeface="Proxima Nova" panose="020B0604020202020204" charset="0"/>
                        </a:rPr>
                        <a:t>Scanning matrix elements</a:t>
                      </a:r>
                      <a:endParaRPr lang="en-IN" sz="1100" dirty="0">
                        <a:latin typeface="Proxima Nova" panose="020B0604020202020204" charset="0"/>
                      </a:endParaRPr>
                    </a:p>
                  </a:txBody>
                  <a:tcPr/>
                </a:tc>
              </a:tr>
              <a:tr h="283370">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latin typeface="Proxima Nova" panose="020B0604020202020204" charset="0"/>
                        </a:rPr>
                        <a:t>Cubic</a:t>
                      </a:r>
                    </a:p>
                  </a:txBody>
                  <a:tcPr/>
                </a:tc>
                <a:tc>
                  <a:txBody>
                    <a:bodyPr/>
                    <a:lstStyle/>
                    <a:p>
                      <a:pPr algn="ctr"/>
                      <a:r>
                        <a:rPr lang="en-US" sz="1100" baseline="0" dirty="0" smtClean="0">
                          <a:latin typeface="Proxima Nova" panose="020B0604020202020204" charset="0"/>
                        </a:rPr>
                        <a:t>n</a:t>
                      </a:r>
                      <a:r>
                        <a:rPr lang="en-US" sz="1100" baseline="30000" dirty="0" smtClean="0">
                          <a:latin typeface="Proxima Nova" panose="020B0604020202020204" charset="0"/>
                        </a:rPr>
                        <a:t>3</a:t>
                      </a:r>
                      <a:endParaRPr lang="en-IN" sz="1100" dirty="0">
                        <a:latin typeface="Proxima Nova" panose="020B0604020202020204" charset="0"/>
                      </a:endParaRPr>
                    </a:p>
                  </a:txBody>
                  <a:tcPr/>
                </a:tc>
                <a:tc>
                  <a:txBody>
                    <a:bodyPr/>
                    <a:lstStyle/>
                    <a:p>
                      <a:r>
                        <a:rPr lang="en-US" sz="1100" dirty="0" smtClean="0">
                          <a:latin typeface="Proxima Nova" panose="020B0604020202020204" charset="0"/>
                        </a:rPr>
                        <a:t>Algorithm has 3 nested loops</a:t>
                      </a:r>
                      <a:endParaRPr lang="en-IN" sz="1100" dirty="0">
                        <a:latin typeface="Proxima Nova" panose="020B0604020202020204" charset="0"/>
                      </a:endParaRPr>
                    </a:p>
                  </a:txBody>
                  <a:tcPr/>
                </a:tc>
                <a:tc>
                  <a:txBody>
                    <a:bodyPr/>
                    <a:lstStyle/>
                    <a:p>
                      <a:r>
                        <a:rPr lang="en-US" sz="1100" dirty="0" smtClean="0">
                          <a:latin typeface="Proxima Nova" panose="020B0604020202020204" charset="0"/>
                        </a:rPr>
                        <a:t>Perform matrix multiplication</a:t>
                      </a:r>
                      <a:endParaRPr lang="en-IN" sz="1100" dirty="0">
                        <a:latin typeface="Proxima Nova" panose="020B0604020202020204" charset="0"/>
                      </a:endParaRPr>
                    </a:p>
                  </a:txBody>
                  <a:tcPr/>
                </a:tc>
              </a:tr>
              <a:tr h="369586">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latin typeface="Proxima Nova" panose="020B0604020202020204" charset="0"/>
                        </a:rPr>
                        <a:t>Exponential</a:t>
                      </a:r>
                    </a:p>
                  </a:txBody>
                  <a:tcPr/>
                </a:tc>
                <a:tc>
                  <a:txBody>
                    <a:bodyPr/>
                    <a:lstStyle/>
                    <a:p>
                      <a:pPr algn="ctr"/>
                      <a:r>
                        <a:rPr lang="en-US" sz="1100" baseline="0" dirty="0" smtClean="0">
                          <a:latin typeface="Proxima Nova" panose="020B0604020202020204" charset="0"/>
                        </a:rPr>
                        <a:t>2</a:t>
                      </a:r>
                      <a:r>
                        <a:rPr lang="en-US" sz="1100" baseline="30000" dirty="0" smtClean="0">
                          <a:latin typeface="Proxima Nova" panose="020B0604020202020204" charset="0"/>
                        </a:rPr>
                        <a:t>n</a:t>
                      </a:r>
                      <a:endParaRPr lang="en-IN" sz="1100" dirty="0">
                        <a:latin typeface="Proxima Nova" panose="020B0604020202020204" charset="0"/>
                      </a:endParaRPr>
                    </a:p>
                  </a:txBody>
                  <a:tcPr/>
                </a:tc>
                <a:tc>
                  <a:txBody>
                    <a:bodyPr/>
                    <a:lstStyle/>
                    <a:p>
                      <a:r>
                        <a:rPr lang="en-US" sz="1100" dirty="0" smtClean="0">
                          <a:latin typeface="Proxima Nova" panose="020B0604020202020204" charset="0"/>
                        </a:rPr>
                        <a:t>Algorithm has faster rate of growth</a:t>
                      </a:r>
                      <a:endParaRPr lang="en-IN" sz="1100" dirty="0">
                        <a:latin typeface="Proxima Nova" panose="020B0604020202020204" charset="0"/>
                      </a:endParaRPr>
                    </a:p>
                  </a:txBody>
                  <a:tcPr/>
                </a:tc>
                <a:tc>
                  <a:txBody>
                    <a:bodyPr/>
                    <a:lstStyle/>
                    <a:p>
                      <a:r>
                        <a:rPr lang="en-US" sz="1100" dirty="0" smtClean="0">
                          <a:latin typeface="Proxima Nova" panose="020B0604020202020204" charset="0"/>
                        </a:rPr>
                        <a:t>Generating</a:t>
                      </a:r>
                      <a:r>
                        <a:rPr lang="en-US" sz="1100" baseline="0" dirty="0" smtClean="0">
                          <a:latin typeface="Proxima Nova" panose="020B0604020202020204" charset="0"/>
                        </a:rPr>
                        <a:t> subset of all n elements</a:t>
                      </a:r>
                      <a:endParaRPr lang="en-IN" sz="1100" dirty="0">
                        <a:latin typeface="Proxima Nova" panose="020B0604020202020204" charset="0"/>
                      </a:endParaRPr>
                    </a:p>
                  </a:txBody>
                  <a:tcPr/>
                </a:tc>
              </a:tr>
              <a:tr h="283370">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latin typeface="Proxima Nova" panose="020B0604020202020204" charset="0"/>
                        </a:rPr>
                        <a:t>Factorial</a:t>
                      </a:r>
                    </a:p>
                  </a:txBody>
                  <a:tcPr/>
                </a:tc>
                <a:tc>
                  <a:txBody>
                    <a:bodyPr/>
                    <a:lstStyle/>
                    <a:p>
                      <a:pPr algn="ctr"/>
                      <a:r>
                        <a:rPr lang="en-US" sz="1100" baseline="0" dirty="0" smtClean="0">
                          <a:latin typeface="Proxima Nova" panose="020B0604020202020204" charset="0"/>
                        </a:rPr>
                        <a:t>n!</a:t>
                      </a:r>
                      <a:endParaRPr lang="en-IN" sz="1100" dirty="0">
                        <a:latin typeface="Proxima Nova" panose="020B0604020202020204" charset="0"/>
                      </a:endParaRPr>
                    </a:p>
                  </a:txBody>
                  <a:tcPr/>
                </a:tc>
                <a:tc>
                  <a:txBody>
                    <a:bodyPr/>
                    <a:lstStyle/>
                    <a:p>
                      <a:r>
                        <a:rPr lang="en-US" sz="1100" dirty="0" smtClean="0">
                          <a:latin typeface="Proxima Nova" panose="020B0604020202020204" charset="0"/>
                        </a:rPr>
                        <a:t>Algorithms</a:t>
                      </a:r>
                      <a:r>
                        <a:rPr lang="en-US" sz="1100" baseline="0" dirty="0" smtClean="0">
                          <a:latin typeface="Proxima Nova" panose="020B0604020202020204" charset="0"/>
                        </a:rPr>
                        <a:t> compute permutation</a:t>
                      </a:r>
                      <a:endParaRPr lang="en-IN" sz="1100" dirty="0">
                        <a:latin typeface="Proxima Nova" panose="020B0604020202020204" charset="0"/>
                      </a:endParaRPr>
                    </a:p>
                  </a:txBody>
                  <a:tcPr/>
                </a:tc>
                <a:tc>
                  <a:txBody>
                    <a:bodyPr/>
                    <a:lstStyle/>
                    <a:p>
                      <a:r>
                        <a:rPr lang="en-US" sz="1100" dirty="0" smtClean="0">
                          <a:latin typeface="Proxima Nova" panose="020B0604020202020204" charset="0"/>
                        </a:rPr>
                        <a:t>All permutation</a:t>
                      </a:r>
                      <a:endParaRPr lang="en-IN" sz="1100" dirty="0">
                        <a:latin typeface="Proxima Nova" panose="020B0604020202020204" charset="0"/>
                      </a:endParaRPr>
                    </a:p>
                  </a:txBody>
                  <a:tcPr/>
                </a:tc>
              </a:tr>
            </a:tbl>
          </a:graphicData>
        </a:graphic>
      </p:graphicFrame>
    </p:spTree>
    <p:extLst>
      <p:ext uri="{BB962C8B-B14F-4D97-AF65-F5344CB8AC3E}">
        <p14:creationId xmlns:p14="http://schemas.microsoft.com/office/powerpoint/2010/main" val="23638054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4738" y="4750"/>
            <a:ext cx="9134475" cy="5133975"/>
          </a:xfrm>
          <a:prstGeom prst="rect">
            <a:avLst/>
          </a:prstGeom>
          <a:noFill/>
          <a:ln>
            <a:noFill/>
          </a:ln>
        </p:spPr>
      </p:pic>
      <p:pic>
        <p:nvPicPr>
          <p:cNvPr id="95" name="Google Shape;95;p17"/>
          <p:cNvPicPr preferRelativeResize="0"/>
          <p:nvPr/>
        </p:nvPicPr>
        <p:blipFill>
          <a:blip r:embed="rId4">
            <a:alphaModFix/>
          </a:blip>
          <a:stretch>
            <a:fillRect/>
          </a:stretch>
        </p:blipFill>
        <p:spPr>
          <a:xfrm>
            <a:off x="4750" y="4750"/>
            <a:ext cx="9134475" cy="5133975"/>
          </a:xfrm>
          <a:prstGeom prst="rect">
            <a:avLst/>
          </a:prstGeom>
          <a:noFill/>
          <a:ln>
            <a:noFill/>
          </a:ln>
        </p:spPr>
      </p:pic>
      <p:pic>
        <p:nvPicPr>
          <p:cNvPr id="96" name="Google Shape;96;p17"/>
          <p:cNvPicPr preferRelativeResize="0"/>
          <p:nvPr/>
        </p:nvPicPr>
        <p:blipFill>
          <a:blip r:embed="rId5">
            <a:alphaModFix/>
          </a:blip>
          <a:stretch>
            <a:fillRect/>
          </a:stretch>
        </p:blipFill>
        <p:spPr>
          <a:xfrm>
            <a:off x="7363450" y="148588"/>
            <a:ext cx="1495425" cy="371475"/>
          </a:xfrm>
          <a:prstGeom prst="rect">
            <a:avLst/>
          </a:prstGeom>
          <a:noFill/>
          <a:ln>
            <a:noFill/>
          </a:ln>
        </p:spPr>
      </p:pic>
      <p:sp>
        <p:nvSpPr>
          <p:cNvPr id="97" name="Google Shape;97;p17"/>
          <p:cNvSpPr txBox="1"/>
          <p:nvPr/>
        </p:nvSpPr>
        <p:spPr>
          <a:xfrm>
            <a:off x="645924" y="134250"/>
            <a:ext cx="6545985" cy="538579"/>
          </a:xfrm>
          <a:prstGeom prst="rect">
            <a:avLst/>
          </a:prstGeom>
          <a:noFill/>
          <a:ln>
            <a:noFill/>
          </a:ln>
        </p:spPr>
        <p:txBody>
          <a:bodyPr spcFirstLastPara="1" wrap="square" lIns="91425" tIns="91425" rIns="91425" bIns="91425" anchor="t" anchorCtr="0">
            <a:spAutoFit/>
          </a:bodyPr>
          <a:lstStyle/>
          <a:p>
            <a:pPr lvl="0"/>
            <a:r>
              <a:rPr lang="en-IN" sz="2300" dirty="0" smtClean="0">
                <a:solidFill>
                  <a:schemeClr val="lt1"/>
                </a:solidFill>
                <a:latin typeface="Proxima Nova" panose="020B0604020202020204" charset="0"/>
                <a:ea typeface="Proxima Nova"/>
                <a:cs typeface="Proxima Nova"/>
              </a:rPr>
              <a:t>THE EFFICIENT ALGORITHM</a:t>
            </a:r>
            <a:endParaRPr lang="en-IN" sz="2300" dirty="0">
              <a:solidFill>
                <a:schemeClr val="lt1"/>
              </a:solidFill>
              <a:latin typeface="Proxima Nova" panose="020B0604020202020204" charset="0"/>
              <a:ea typeface="Proxima Nova"/>
              <a:cs typeface="Proxima Nova"/>
              <a:sym typeface="Proxima Nova"/>
            </a:endParaRPr>
          </a:p>
        </p:txBody>
      </p:sp>
      <p:sp>
        <p:nvSpPr>
          <p:cNvPr id="99" name="Google Shape;99;p17"/>
          <p:cNvSpPr txBox="1"/>
          <p:nvPr/>
        </p:nvSpPr>
        <p:spPr>
          <a:xfrm>
            <a:off x="645924" y="816667"/>
            <a:ext cx="8212950" cy="1015632"/>
          </a:xfrm>
          <a:prstGeom prst="rect">
            <a:avLst/>
          </a:prstGeom>
          <a:noFill/>
          <a:ln>
            <a:noFill/>
          </a:ln>
        </p:spPr>
        <p:txBody>
          <a:bodyPr spcFirstLastPara="1" wrap="square" lIns="91425" tIns="91425" rIns="91425" bIns="91425" anchor="t" anchorCtr="0">
            <a:spAutoFit/>
          </a:bodyPr>
          <a:lstStyle/>
          <a:p>
            <a:pPr algn="just"/>
            <a:r>
              <a:rPr lang="en-US" sz="1800" b="1" dirty="0" smtClean="0">
                <a:solidFill>
                  <a:srgbClr val="666666"/>
                </a:solidFill>
                <a:latin typeface="Proxima Nova"/>
                <a:ea typeface="Proxima Nova"/>
                <a:cs typeface="Proxima Nova"/>
              </a:rPr>
              <a:t>Order of Growth</a:t>
            </a:r>
          </a:p>
          <a:p>
            <a:pPr algn="just"/>
            <a:endParaRPr lang="en-US" sz="1800" b="1" dirty="0">
              <a:solidFill>
                <a:srgbClr val="666666"/>
              </a:solidFill>
              <a:latin typeface="Proxima Nova"/>
              <a:ea typeface="Proxima Nova"/>
              <a:cs typeface="Proxima Nova"/>
            </a:endParaRPr>
          </a:p>
          <a:p>
            <a:pPr algn="just"/>
            <a:endParaRPr lang="en-US" sz="1800" b="1" dirty="0" smtClean="0">
              <a:solidFill>
                <a:srgbClr val="666666"/>
              </a:solidFill>
              <a:latin typeface="Proxima Nova"/>
              <a:ea typeface="Proxima Nova"/>
              <a:cs typeface="Proxima Nova"/>
            </a:endParaRPr>
          </a:p>
        </p:txBody>
      </p:sp>
      <p:graphicFrame>
        <p:nvGraphicFramePr>
          <p:cNvPr id="4" name="Table 3"/>
          <p:cNvGraphicFramePr>
            <a:graphicFrameLocks noGrp="1"/>
          </p:cNvGraphicFramePr>
          <p:nvPr>
            <p:extLst>
              <p:ext uri="{D42A27DB-BD31-4B8C-83A1-F6EECF244321}">
                <p14:modId xmlns:p14="http://schemas.microsoft.com/office/powerpoint/2010/main" val="2091176169"/>
              </p:ext>
            </p:extLst>
          </p:nvPr>
        </p:nvGraphicFramePr>
        <p:xfrm>
          <a:off x="645924" y="1654137"/>
          <a:ext cx="7861076" cy="2774024"/>
        </p:xfrm>
        <a:graphic>
          <a:graphicData uri="http://schemas.openxmlformats.org/drawingml/2006/table">
            <a:tbl>
              <a:tblPr>
                <a:tableStyleId>{5C22544A-7EE6-4342-B048-85BDC9FD1C3A}</a:tableStyleId>
              </a:tblPr>
              <a:tblGrid>
                <a:gridCol w="653388"/>
                <a:gridCol w="653388"/>
                <a:gridCol w="653388"/>
                <a:gridCol w="653388"/>
                <a:gridCol w="653388"/>
                <a:gridCol w="653388"/>
                <a:gridCol w="653388"/>
                <a:gridCol w="653388"/>
                <a:gridCol w="1582425"/>
                <a:gridCol w="1051547"/>
              </a:tblGrid>
              <a:tr h="346753">
                <a:tc>
                  <a:txBody>
                    <a:bodyPr/>
                    <a:lstStyle/>
                    <a:p>
                      <a:pPr algn="ctr" fontAlgn="b"/>
                      <a:r>
                        <a:rPr lang="en-IN" sz="1100" b="1" u="none" strike="noStrike" dirty="0">
                          <a:solidFill>
                            <a:srgbClr val="FF0000"/>
                          </a:solidFill>
                          <a:effectLst/>
                        </a:rPr>
                        <a:t>n</a:t>
                      </a:r>
                      <a:endParaRPr lang="en-IN" sz="1100" b="1"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IN" sz="1100" b="1" u="none" strike="noStrike" dirty="0">
                          <a:effectLst/>
                        </a:rPr>
                        <a:t>1</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b="1" u="none" strike="noStrike" dirty="0" err="1">
                          <a:effectLst/>
                        </a:rPr>
                        <a:t>logn</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b="1" u="none" strike="noStrike" dirty="0" err="1">
                          <a:effectLst/>
                        </a:rPr>
                        <a:t>sqrt</a:t>
                      </a:r>
                      <a:r>
                        <a:rPr lang="en-IN" sz="1100" b="1" u="none" strike="noStrike" dirty="0">
                          <a:effectLst/>
                        </a:rPr>
                        <a:t>(n)</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b="1" u="none" strike="noStrike">
                          <a:effectLst/>
                        </a:rPr>
                        <a:t>n</a:t>
                      </a:r>
                      <a:endParaRPr lang="en-IN"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b="1" u="none" strike="noStrike" dirty="0" err="1">
                          <a:effectLst/>
                        </a:rPr>
                        <a:t>nlogn</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b="1" u="none" strike="noStrike" dirty="0">
                          <a:effectLst/>
                        </a:rPr>
                        <a:t>n2</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b="1" u="none" strike="noStrike" dirty="0">
                          <a:effectLst/>
                        </a:rPr>
                        <a:t>n3</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b="1" u="none" strike="noStrike" dirty="0">
                          <a:effectLst/>
                        </a:rPr>
                        <a:t>2^n</a:t>
                      </a:r>
                      <a:endParaRPr lang="en-IN"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b="1" u="none" strike="noStrike" dirty="0">
                          <a:effectLst/>
                        </a:rPr>
                        <a:t>n!</a:t>
                      </a:r>
                      <a:endParaRPr lang="en-IN" sz="1100" b="1" i="0" u="none" strike="noStrike" dirty="0">
                        <a:solidFill>
                          <a:srgbClr val="000000"/>
                        </a:solidFill>
                        <a:effectLst/>
                        <a:latin typeface="Calibri" panose="020F0502020204030204" pitchFamily="34" charset="0"/>
                      </a:endParaRPr>
                    </a:p>
                  </a:txBody>
                  <a:tcPr marL="9525" marR="9525" marT="9525" marB="0" anchor="b"/>
                </a:tc>
              </a:tr>
              <a:tr h="346753">
                <a:tc>
                  <a:txBody>
                    <a:bodyPr/>
                    <a:lstStyle/>
                    <a:p>
                      <a:pPr algn="ctr" fontAlgn="b"/>
                      <a:r>
                        <a:rPr lang="en-IN" sz="1100" u="none" strike="noStrike" dirty="0">
                          <a:solidFill>
                            <a:srgbClr val="FF0000"/>
                          </a:solidFill>
                          <a:effectLst/>
                        </a:rPr>
                        <a:t>1</a:t>
                      </a:r>
                      <a:endParaRPr lang="en-IN" sz="11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1.000</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9525" marR="9525" marT="9525" marB="0" anchor="b"/>
                </a:tc>
              </a:tr>
              <a:tr h="346753">
                <a:tc>
                  <a:txBody>
                    <a:bodyPr/>
                    <a:lstStyle/>
                    <a:p>
                      <a:pPr algn="ctr" fontAlgn="b"/>
                      <a:r>
                        <a:rPr lang="en-IN" sz="1100" u="none" strike="noStrike" dirty="0">
                          <a:solidFill>
                            <a:srgbClr val="FF0000"/>
                          </a:solidFill>
                          <a:effectLst/>
                        </a:rPr>
                        <a:t>2</a:t>
                      </a:r>
                      <a:endParaRPr lang="en-IN" sz="11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1.414</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9525" marR="9525" marT="9525" marB="0" anchor="b"/>
                </a:tc>
              </a:tr>
              <a:tr h="346753">
                <a:tc>
                  <a:txBody>
                    <a:bodyPr/>
                    <a:lstStyle/>
                    <a:p>
                      <a:pPr algn="ctr" fontAlgn="b"/>
                      <a:r>
                        <a:rPr lang="en-IN" sz="1100" u="none" strike="noStrike" dirty="0">
                          <a:solidFill>
                            <a:srgbClr val="FF0000"/>
                          </a:solidFill>
                          <a:effectLst/>
                        </a:rPr>
                        <a:t>4</a:t>
                      </a:r>
                      <a:endParaRPr lang="en-IN" sz="11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2.000</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4</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64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24</a:t>
                      </a:r>
                      <a:endParaRPr lang="en-IN" sz="1100" b="0" i="0" u="none" strike="noStrike">
                        <a:solidFill>
                          <a:srgbClr val="000000"/>
                        </a:solidFill>
                        <a:effectLst/>
                        <a:latin typeface="Calibri" panose="020F0502020204030204" pitchFamily="34" charset="0"/>
                      </a:endParaRPr>
                    </a:p>
                  </a:txBody>
                  <a:tcPr marL="9525" marR="9525" marT="9525" marB="0" anchor="b"/>
                </a:tc>
              </a:tr>
              <a:tr h="346753">
                <a:tc>
                  <a:txBody>
                    <a:bodyPr/>
                    <a:lstStyle/>
                    <a:p>
                      <a:pPr algn="ctr" fontAlgn="b"/>
                      <a:r>
                        <a:rPr lang="en-IN" sz="1100" u="none" strike="noStrike" dirty="0">
                          <a:solidFill>
                            <a:srgbClr val="FF0000"/>
                          </a:solidFill>
                          <a:effectLst/>
                        </a:rPr>
                        <a:t>8</a:t>
                      </a:r>
                      <a:endParaRPr lang="en-IN" sz="11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2.828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24</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64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512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256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40320</a:t>
                      </a:r>
                      <a:endParaRPr lang="en-IN" sz="1100" b="0" i="0" u="none" strike="noStrike">
                        <a:solidFill>
                          <a:srgbClr val="000000"/>
                        </a:solidFill>
                        <a:effectLst/>
                        <a:latin typeface="Calibri" panose="020F0502020204030204" pitchFamily="34" charset="0"/>
                      </a:endParaRPr>
                    </a:p>
                  </a:txBody>
                  <a:tcPr marL="9525" marR="9525" marT="9525" marB="0" anchor="b"/>
                </a:tc>
              </a:tr>
              <a:tr h="346753">
                <a:tc>
                  <a:txBody>
                    <a:bodyPr/>
                    <a:lstStyle/>
                    <a:p>
                      <a:pPr algn="ctr" fontAlgn="b"/>
                      <a:r>
                        <a:rPr lang="en-IN" sz="1100" u="none" strike="noStrike" dirty="0">
                          <a:solidFill>
                            <a:srgbClr val="FF0000"/>
                          </a:solidFill>
                          <a:effectLst/>
                        </a:rPr>
                        <a:t>16</a:t>
                      </a:r>
                      <a:endParaRPr lang="en-IN" sz="11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4.000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64</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256</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4096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65536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2.09228E+13</a:t>
                      </a:r>
                      <a:endParaRPr lang="en-IN" sz="1100" b="0" i="0" u="none" strike="noStrike">
                        <a:solidFill>
                          <a:srgbClr val="000000"/>
                        </a:solidFill>
                        <a:effectLst/>
                        <a:latin typeface="Calibri" panose="020F0502020204030204" pitchFamily="34" charset="0"/>
                      </a:endParaRPr>
                    </a:p>
                  </a:txBody>
                  <a:tcPr marL="9525" marR="9525" marT="9525" marB="0" anchor="b"/>
                </a:tc>
              </a:tr>
              <a:tr h="346753">
                <a:tc>
                  <a:txBody>
                    <a:bodyPr/>
                    <a:lstStyle/>
                    <a:p>
                      <a:pPr algn="ctr" fontAlgn="b"/>
                      <a:r>
                        <a:rPr lang="en-IN" sz="1100" u="none" strike="noStrike" dirty="0">
                          <a:solidFill>
                            <a:srgbClr val="FF0000"/>
                          </a:solidFill>
                          <a:effectLst/>
                        </a:rPr>
                        <a:t>32</a:t>
                      </a:r>
                      <a:endParaRPr lang="en-IN" sz="11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5.657</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160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1024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32768</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4294967296</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2.63131E+35</a:t>
                      </a:r>
                      <a:endParaRPr lang="en-IN" sz="1100" b="0" i="0" u="none" strike="noStrike">
                        <a:solidFill>
                          <a:srgbClr val="000000"/>
                        </a:solidFill>
                        <a:effectLst/>
                        <a:latin typeface="Calibri" panose="020F0502020204030204" pitchFamily="34" charset="0"/>
                      </a:endParaRPr>
                    </a:p>
                  </a:txBody>
                  <a:tcPr marL="9525" marR="9525" marT="9525" marB="0" anchor="b"/>
                </a:tc>
              </a:tr>
              <a:tr h="346753">
                <a:tc>
                  <a:txBody>
                    <a:bodyPr/>
                    <a:lstStyle/>
                    <a:p>
                      <a:pPr algn="ctr" fontAlgn="b"/>
                      <a:r>
                        <a:rPr lang="en-IN" sz="1100" u="none" strike="noStrike" dirty="0">
                          <a:solidFill>
                            <a:srgbClr val="FF0000"/>
                          </a:solidFill>
                          <a:effectLst/>
                        </a:rPr>
                        <a:t>64</a:t>
                      </a:r>
                      <a:endParaRPr lang="en-IN" sz="11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8.000</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64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384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4096</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262144</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1.84467E+19</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1.26887E+89</a:t>
                      </a:r>
                      <a:endParaRPr lang="en-IN" sz="11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2854280563"/>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3213</TotalTime>
  <Words>3195</Words>
  <Application>Microsoft Office PowerPoint</Application>
  <PresentationFormat>On-screen Show (16:9)</PresentationFormat>
  <Paragraphs>840</Paragraphs>
  <Slides>69</Slides>
  <Notes>69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Proxima Nova</vt:lpstr>
      <vt:lpstr>Calibri</vt:lpstr>
      <vt:lpstr>Times New Roman</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676</cp:revision>
  <dcterms:modified xsi:type="dcterms:W3CDTF">2022-08-28T16:01:42Z</dcterms:modified>
</cp:coreProperties>
</file>